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9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70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80" r:id="rId23"/>
    <p:sldId id="266" r:id="rId24"/>
    <p:sldId id="283" r:id="rId25"/>
    <p:sldId id="267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ellgroup.ac.uk/media/5457/informed-choices-2016.pdf" TargetMode="External"/><Relationship Id="rId2" Type="http://schemas.openxmlformats.org/officeDocument/2006/relationships/hyperlink" Target="http://www.russellgroup.ac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John Masefield Sixth Form</a:t>
            </a:r>
            <a:br>
              <a:rPr lang="en-GB" dirty="0" smtClean="0"/>
            </a:br>
            <a:r>
              <a:rPr lang="en-GB" dirty="0" smtClean="0"/>
              <a:t>Competitive University Courses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1"/>
            <a:ext cx="38100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886200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Apply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414"/>
            <a:ext cx="8229600" cy="3833749"/>
          </a:xfrm>
        </p:spPr>
        <p:txBody>
          <a:bodyPr/>
          <a:lstStyle/>
          <a:p>
            <a:r>
              <a:rPr lang="en-GB" dirty="0"/>
              <a:t>You are only able to apply for 4 out of your 5 choices for these </a:t>
            </a:r>
            <a:r>
              <a:rPr lang="en-GB" dirty="0" smtClean="0"/>
              <a:t>courses.</a:t>
            </a:r>
            <a:endParaRPr lang="en-GB" dirty="0"/>
          </a:p>
          <a:p>
            <a:r>
              <a:rPr lang="en-GB" dirty="0"/>
              <a:t>For the majority of medical courses you need to sit a UKCAT test in the summer of year 12 .</a:t>
            </a:r>
          </a:p>
          <a:p>
            <a:r>
              <a:rPr lang="en-GB" dirty="0"/>
              <a:t>For some medical courses you need to sit a BMAT test in November of year 13 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3048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Medicine- Useful web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  Leeds Medical School web site</a:t>
            </a:r>
          </a:p>
          <a:p>
            <a:pPr marL="0" indent="0">
              <a:buNone/>
            </a:pPr>
            <a:r>
              <a:rPr lang="en-GB" b="1" dirty="0" smtClean="0"/>
              <a:t>    Widening Access to Medical School (WAMS).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 smtClean="0"/>
              <a:t>  Royal College of General Practitioners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</a:t>
            </a:r>
            <a:r>
              <a:rPr lang="en-GB" dirty="0" smtClean="0"/>
              <a:t>web 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Liverpool and Newcastle Medical Schools web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sites.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0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523999"/>
          </a:xfrm>
        </p:spPr>
        <p:txBody>
          <a:bodyPr/>
          <a:lstStyle/>
          <a:p>
            <a:r>
              <a:rPr lang="en-GB" dirty="0" smtClean="0"/>
              <a:t>Oxford &amp; Cambridge (Oxbridge)Applications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838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28" y="2971801"/>
            <a:ext cx="26717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1"/>
            <a:ext cx="2667000" cy="26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Students from John Masefield Sixth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Recently students have gone on to study</a:t>
            </a:r>
            <a:r>
              <a:rPr lang="en-GB" b="1" dirty="0" smtClean="0"/>
              <a:t>:</a:t>
            </a:r>
          </a:p>
          <a:p>
            <a:r>
              <a:rPr lang="en-GB" b="1" dirty="0" smtClean="0"/>
              <a:t>Music</a:t>
            </a:r>
          </a:p>
          <a:p>
            <a:r>
              <a:rPr lang="en-GB" b="1" dirty="0" smtClean="0"/>
              <a:t>Medicine</a:t>
            </a:r>
          </a:p>
          <a:p>
            <a:r>
              <a:rPr lang="en-GB" b="1" dirty="0" smtClean="0"/>
              <a:t>Engineering</a:t>
            </a:r>
          </a:p>
          <a:p>
            <a:r>
              <a:rPr lang="en-GB" b="1" dirty="0" smtClean="0"/>
              <a:t>Languages</a:t>
            </a:r>
          </a:p>
          <a:p>
            <a:r>
              <a:rPr lang="en-GB" b="1" dirty="0" smtClean="0"/>
              <a:t>Architecture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7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Oxbridge suit 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Use the same rationale as for other universities.</a:t>
            </a:r>
          </a:p>
          <a:p>
            <a:r>
              <a:rPr lang="en-GB" dirty="0" smtClean="0"/>
              <a:t>Consider:</a:t>
            </a:r>
          </a:p>
          <a:p>
            <a:r>
              <a:rPr lang="en-GB" dirty="0" smtClean="0"/>
              <a:t>Your academic and wider interests</a:t>
            </a:r>
          </a:p>
          <a:p>
            <a:r>
              <a:rPr lang="en-GB" dirty="0" smtClean="0"/>
              <a:t>Entrance requirements and any ongoing grade requirements.</a:t>
            </a:r>
          </a:p>
          <a:p>
            <a:r>
              <a:rPr lang="en-GB" dirty="0" smtClean="0"/>
              <a:t>Course structure and content.</a:t>
            </a:r>
          </a:p>
          <a:p>
            <a:r>
              <a:rPr lang="en-GB" dirty="0" smtClean="0"/>
              <a:t>Types of assessment (Oxford and Cambridge assess more with traditional end of module / year exams)</a:t>
            </a:r>
          </a:p>
          <a:p>
            <a:r>
              <a:rPr lang="en-GB" dirty="0" smtClean="0"/>
              <a:t>Graduate prospects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1600"/>
            <a:ext cx="4495799" cy="15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56368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05" y="52841"/>
            <a:ext cx="1647794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1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GB" dirty="0" smtClean="0"/>
              <a:t>Academic Life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Terms are short (only 8 weeks!) </a:t>
            </a:r>
            <a:r>
              <a:rPr lang="en-GB" b="1" dirty="0" smtClean="0"/>
              <a:t>and intense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Lectures – larger group (30 to 200 people) Absorb, take notes.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Classes – Like lessons at our Sixth form and similar style </a:t>
            </a:r>
            <a:r>
              <a:rPr lang="en-GB" dirty="0"/>
              <a:t>.</a:t>
            </a:r>
            <a:r>
              <a:rPr lang="en-GB" dirty="0" smtClean="0"/>
              <a:t>10-15 people.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Practicals</a:t>
            </a:r>
            <a:r>
              <a:rPr lang="en-GB" dirty="0" smtClean="0"/>
              <a:t> – certain subjects only </a:t>
            </a:r>
            <a:r>
              <a:rPr lang="en-GB" dirty="0" err="1" smtClean="0"/>
              <a:t>eg</a:t>
            </a:r>
            <a:r>
              <a:rPr lang="en-GB" dirty="0" smtClean="0"/>
              <a:t> Biochemistry, Engineering.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22" y="1524000"/>
            <a:ext cx="416397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73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6" y="5410199"/>
            <a:ext cx="3321681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5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Tutorials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‘Tutorials’ (Oxford) ‘Supervisions’ (Cambridge)</a:t>
            </a:r>
          </a:p>
          <a:p>
            <a:r>
              <a:rPr lang="en-GB" dirty="0" smtClean="0"/>
              <a:t>Key selling point and differentiator for Oxbridge.</a:t>
            </a:r>
          </a:p>
          <a:p>
            <a:r>
              <a:rPr lang="en-GB" dirty="0" smtClean="0"/>
              <a:t>Intense 1 to 2 or sometimes 1 to 1 sessions.</a:t>
            </a:r>
          </a:p>
          <a:p>
            <a:r>
              <a:rPr lang="en-GB" dirty="0" smtClean="0"/>
              <a:t>An hour long and receive one or two per week.</a:t>
            </a:r>
          </a:p>
          <a:p>
            <a:r>
              <a:rPr lang="en-GB" dirty="0" smtClean="0"/>
              <a:t>Tailored to areas you need to focus on </a:t>
            </a:r>
            <a:r>
              <a:rPr lang="en-GB" dirty="0" err="1" smtClean="0"/>
              <a:t>eg</a:t>
            </a:r>
            <a:r>
              <a:rPr lang="en-GB" dirty="0" smtClean="0"/>
              <a:t> a particularly challenging problem /essay/text.</a:t>
            </a:r>
          </a:p>
          <a:p>
            <a:r>
              <a:rPr lang="en-GB" dirty="0" smtClean="0"/>
              <a:t>Forms the focus of a lot of independent study.</a:t>
            </a:r>
          </a:p>
          <a:p>
            <a:r>
              <a:rPr lang="en-GB" dirty="0" smtClean="0"/>
              <a:t>Can be with the people who wrote the books you have been reading!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502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2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Contact time and independent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Overall a working week is about 40 hours to succeed.</a:t>
            </a:r>
          </a:p>
          <a:p>
            <a:r>
              <a:rPr lang="en-GB" dirty="0" smtClean="0"/>
              <a:t>Typically in Year One  12-15 hours actual teaching (contact)per week depending on subject.</a:t>
            </a:r>
          </a:p>
          <a:p>
            <a:r>
              <a:rPr lang="en-GB" dirty="0" smtClean="0"/>
              <a:t>Rest made up of independent study (25-28 hours)</a:t>
            </a:r>
          </a:p>
          <a:p>
            <a:r>
              <a:rPr lang="en-GB" dirty="0" smtClean="0"/>
              <a:t>Self discipline and organisation are crucial!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1"/>
            <a:ext cx="3886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7230"/>
            <a:ext cx="3962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1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College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Oxford 35 Colleges and Cambridge 29 offering undergraduate study.</a:t>
            </a:r>
          </a:p>
          <a:p>
            <a:r>
              <a:rPr lang="en-GB" dirty="0" smtClean="0"/>
              <a:t>Different to other universities besides Durham.</a:t>
            </a:r>
          </a:p>
          <a:p>
            <a:r>
              <a:rPr lang="en-GB" dirty="0" smtClean="0"/>
              <a:t>Each College is like a mini-campus.</a:t>
            </a:r>
          </a:p>
          <a:p>
            <a:r>
              <a:rPr lang="en-GB" dirty="0" smtClean="0"/>
              <a:t>Academic buildings, accommodation, Social and Recreational areas.</a:t>
            </a:r>
          </a:p>
          <a:p>
            <a:r>
              <a:rPr lang="en-GB" dirty="0" smtClean="0"/>
              <a:t>Applications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Oxbridge application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Summer of Y12 (if not earlier) Choose course (more important than choice of College!)</a:t>
            </a:r>
          </a:p>
          <a:p>
            <a:r>
              <a:rPr lang="en-GB" dirty="0" smtClean="0"/>
              <a:t>Choose College or make open application.</a:t>
            </a:r>
          </a:p>
          <a:p>
            <a:r>
              <a:rPr lang="en-GB" dirty="0" smtClean="0"/>
              <a:t>Register for and sit any admissions tests /assessment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LMat</a:t>
            </a:r>
            <a:r>
              <a:rPr lang="en-GB" dirty="0" smtClean="0"/>
              <a:t>. By Mid October.</a:t>
            </a:r>
          </a:p>
          <a:p>
            <a:r>
              <a:rPr lang="en-GB" dirty="0" smtClean="0"/>
              <a:t>Apply by 15</a:t>
            </a:r>
            <a:r>
              <a:rPr lang="en-GB" baseline="30000" dirty="0" smtClean="0"/>
              <a:t>th</a:t>
            </a:r>
            <a:r>
              <a:rPr lang="en-GB" dirty="0" smtClean="0"/>
              <a:t> October</a:t>
            </a:r>
          </a:p>
          <a:p>
            <a:r>
              <a:rPr lang="en-GB" dirty="0" smtClean="0"/>
              <a:t>Interviews in December</a:t>
            </a:r>
          </a:p>
          <a:p>
            <a:r>
              <a:rPr lang="en-GB" dirty="0" smtClean="0"/>
              <a:t>Decision in January (on average 1 in 6 applications made offer – varies with subject)</a:t>
            </a:r>
          </a:p>
          <a:p>
            <a:r>
              <a:rPr lang="en-GB" dirty="0" smtClean="0"/>
              <a:t>Oxford- Longer, more intense interviews, fewer interviews and offers, slightly lower grades.</a:t>
            </a:r>
          </a:p>
          <a:p>
            <a:r>
              <a:rPr lang="en-GB" dirty="0" smtClean="0"/>
              <a:t>Cambridge- More interviews given, shorter interviews, more offers but with higher grades.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1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The Russell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0962"/>
            <a:ext cx="8229600" cy="3856038"/>
          </a:xfrm>
        </p:spPr>
        <p:txBody>
          <a:bodyPr>
            <a:noAutofit/>
          </a:bodyPr>
          <a:lstStyle/>
          <a:p>
            <a:r>
              <a:rPr lang="en-GB" sz="2800" dirty="0" smtClean="0"/>
              <a:t>Formed in 1994 at a meeting convened in Russell Square.</a:t>
            </a:r>
          </a:p>
          <a:p>
            <a:r>
              <a:rPr lang="en-GB" sz="2800" dirty="0" smtClean="0"/>
              <a:t>An association of 24 major research universities, committed to maintaining the highest standards of research and education.</a:t>
            </a:r>
          </a:p>
          <a:p>
            <a:r>
              <a:rPr lang="en-GB" sz="2800" dirty="0" smtClean="0"/>
              <a:t>Represents only about 10% of the higher education sector but in 2010  60% of the best (world –leading) research was completed there.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92076"/>
            <a:ext cx="2133600" cy="23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4Rs for interview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</a:t>
            </a:r>
            <a:r>
              <a:rPr lang="en-GB" dirty="0" smtClean="0"/>
              <a:t>ight subject – know about it and why you are interested.</a:t>
            </a:r>
          </a:p>
          <a:p>
            <a:r>
              <a:rPr lang="en-GB" dirty="0" smtClean="0"/>
              <a:t>Excellent academic </a:t>
            </a:r>
            <a:r>
              <a:rPr lang="en-GB" b="1" dirty="0" smtClean="0"/>
              <a:t>R</a:t>
            </a:r>
            <a:r>
              <a:rPr lang="en-GB" dirty="0" smtClean="0"/>
              <a:t>ecord.</a:t>
            </a:r>
          </a:p>
          <a:p>
            <a:r>
              <a:rPr lang="en-GB" b="1" dirty="0" smtClean="0"/>
              <a:t>R</a:t>
            </a:r>
            <a:r>
              <a:rPr lang="en-GB" dirty="0" smtClean="0"/>
              <a:t>ead around the subject  and think critically and analytically.</a:t>
            </a:r>
          </a:p>
          <a:p>
            <a:r>
              <a:rPr lang="en-GB" b="1" dirty="0" smtClean="0"/>
              <a:t>R</a:t>
            </a:r>
            <a:r>
              <a:rPr lang="en-GB" dirty="0" smtClean="0"/>
              <a:t>evise and embed your learning from A Level as it will be tested.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6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Oxford &amp; Cambridge say they are looking for.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Genuine interest in subject</a:t>
            </a:r>
          </a:p>
          <a:p>
            <a:r>
              <a:rPr lang="en-GB" dirty="0" smtClean="0"/>
              <a:t>Good fit between applicant and course.</a:t>
            </a:r>
          </a:p>
          <a:p>
            <a:r>
              <a:rPr lang="en-GB" dirty="0" smtClean="0"/>
              <a:t>Excellent academic record.(A Level &amp; GCSE!)</a:t>
            </a:r>
          </a:p>
          <a:p>
            <a:r>
              <a:rPr lang="en-GB" dirty="0" smtClean="0"/>
              <a:t>Excellent core knowledge and technical fluency AT A LEVEL.</a:t>
            </a:r>
          </a:p>
          <a:p>
            <a:r>
              <a:rPr lang="en-GB" dirty="0" smtClean="0"/>
              <a:t>Focus, determination</a:t>
            </a:r>
          </a:p>
          <a:p>
            <a:r>
              <a:rPr lang="en-GB" dirty="0" smtClean="0"/>
              <a:t>Ability to think independently and critically.</a:t>
            </a:r>
          </a:p>
          <a:p>
            <a:r>
              <a:rPr lang="en-GB" dirty="0" smtClean="0"/>
              <a:t>Vocational commitment (Medicine /Vet.)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What Qualities are universities looking for?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‘’Students who stick up for themselves and stand out. A student who can address issues in a logical fashion and reason from premise to conclusion. Even if a student is hesitant or shy, how well they think will still be evident’’     	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               Professor Thomas </a:t>
            </a:r>
            <a:r>
              <a:rPr lang="en-GB" sz="2800" dirty="0" err="1" smtClean="0">
                <a:solidFill>
                  <a:srgbClr val="002060"/>
                </a:solidFill>
              </a:rPr>
              <a:t>Noe</a:t>
            </a:r>
            <a:r>
              <a:rPr lang="en-GB" sz="2800" dirty="0" smtClean="0">
                <a:solidFill>
                  <a:srgbClr val="002060"/>
                </a:solidFill>
              </a:rPr>
              <a:t>, Oxford.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343400"/>
            <a:ext cx="2133600" cy="19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Support for your application at JMH6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GB" dirty="0" smtClean="0"/>
              <a:t>Preparation from the start of Y12</a:t>
            </a:r>
          </a:p>
          <a:p>
            <a:r>
              <a:rPr lang="en-GB" dirty="0" smtClean="0"/>
              <a:t>A Medical </a:t>
            </a:r>
            <a:r>
              <a:rPr lang="en-GB" dirty="0"/>
              <a:t>A</a:t>
            </a:r>
            <a:r>
              <a:rPr lang="en-GB" dirty="0" smtClean="0"/>
              <a:t>pplications </a:t>
            </a:r>
            <a:r>
              <a:rPr lang="en-GB" dirty="0"/>
              <a:t>P</a:t>
            </a:r>
            <a:r>
              <a:rPr lang="en-GB" dirty="0" smtClean="0"/>
              <a:t>rogramme.</a:t>
            </a:r>
          </a:p>
          <a:p>
            <a:r>
              <a:rPr lang="en-GB" dirty="0" smtClean="0"/>
              <a:t>An Oxbridge Applications </a:t>
            </a:r>
            <a:r>
              <a:rPr lang="en-GB" dirty="0"/>
              <a:t>P</a:t>
            </a:r>
            <a:r>
              <a:rPr lang="en-GB" dirty="0" smtClean="0"/>
              <a:t>rogramme</a:t>
            </a:r>
          </a:p>
          <a:p>
            <a:r>
              <a:rPr lang="en-GB" dirty="0" smtClean="0"/>
              <a:t>Bespoke support and additional mentoring to meet all deadlines comfortably.</a:t>
            </a:r>
          </a:p>
          <a:p>
            <a:r>
              <a:rPr lang="en-GB" dirty="0" smtClean="0"/>
              <a:t>Strong support &amp; guidance for writing first class personal statements.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 for your application at JMH6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Practice interviews including </a:t>
            </a:r>
            <a:r>
              <a:rPr lang="en-GB" dirty="0" err="1"/>
              <a:t>Headteacher</a:t>
            </a:r>
            <a:r>
              <a:rPr lang="en-GB" dirty="0"/>
              <a:t> and outside specialists.</a:t>
            </a:r>
          </a:p>
          <a:p>
            <a:r>
              <a:rPr lang="en-GB" dirty="0"/>
              <a:t>Support with gaining work experience if appropriate or summer school </a:t>
            </a:r>
            <a:r>
              <a:rPr lang="en-GB" dirty="0" smtClean="0"/>
              <a:t>placements.</a:t>
            </a:r>
          </a:p>
          <a:p>
            <a:r>
              <a:rPr lang="en-GB" dirty="0" smtClean="0"/>
              <a:t>HE Plus Programme in association with Cambridge University.</a:t>
            </a:r>
          </a:p>
          <a:p>
            <a:r>
              <a:rPr lang="en-GB" dirty="0" smtClean="0"/>
              <a:t>Bursary &amp; Placement opportunities with QinetiQ.</a:t>
            </a:r>
          </a:p>
          <a:p>
            <a:r>
              <a:rPr lang="en-GB" dirty="0" smtClean="0"/>
              <a:t>‘Widening access’ opportunities available to smaller school </a:t>
            </a:r>
            <a:r>
              <a:rPr lang="en-GB" smtClean="0"/>
              <a:t>Sixth Forms.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1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Don’t be put off – if it’s right </a:t>
            </a:r>
            <a:r>
              <a:rPr lang="en-GB" smtClean="0"/>
              <a:t>for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GB" dirty="0" smtClean="0"/>
              <a:t>Students from JM6 go on to study at both Oxford and Cambridge.</a:t>
            </a:r>
          </a:p>
          <a:p>
            <a:r>
              <a:rPr lang="en-GB" dirty="0" smtClean="0"/>
              <a:t>In 2019/20 so could some of you!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4038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799"/>
            <a:ext cx="4495800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0744"/>
          </a:xfrm>
        </p:spPr>
        <p:txBody>
          <a:bodyPr>
            <a:normAutofit/>
          </a:bodyPr>
          <a:lstStyle/>
          <a:p>
            <a:r>
              <a:rPr lang="en-GB" dirty="0" smtClean="0"/>
              <a:t>Work Hard and Best Wishes</a:t>
            </a:r>
            <a:br>
              <a:rPr lang="en-GB" dirty="0" smtClean="0"/>
            </a:br>
            <a:r>
              <a:rPr lang="en-GB" dirty="0" smtClean="0"/>
              <a:t>Hours in……… Grades out!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052" y="2535382"/>
            <a:ext cx="3921039" cy="278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35382"/>
            <a:ext cx="3124200" cy="289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Russell Group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Birmingham			Bristol</a:t>
            </a:r>
          </a:p>
          <a:p>
            <a:r>
              <a:rPr lang="en-GB" dirty="0" smtClean="0"/>
              <a:t>Cambridge			Cardiff </a:t>
            </a:r>
          </a:p>
          <a:p>
            <a:r>
              <a:rPr lang="en-GB" dirty="0" smtClean="0"/>
              <a:t>Durham			Edinburgh	</a:t>
            </a:r>
          </a:p>
          <a:p>
            <a:r>
              <a:rPr lang="en-GB" dirty="0" smtClean="0"/>
              <a:t>Exeter			Glasgow</a:t>
            </a:r>
          </a:p>
          <a:p>
            <a:r>
              <a:rPr lang="en-GB" dirty="0" smtClean="0"/>
              <a:t>Imperial College		King’s College</a:t>
            </a:r>
          </a:p>
          <a:p>
            <a:r>
              <a:rPr lang="en-GB" dirty="0" smtClean="0"/>
              <a:t>Leeds			Liverpool</a:t>
            </a:r>
          </a:p>
          <a:p>
            <a:r>
              <a:rPr lang="en-GB" dirty="0" smtClean="0"/>
              <a:t>LSE				Manchester</a:t>
            </a:r>
          </a:p>
          <a:p>
            <a:r>
              <a:rPr lang="en-GB" dirty="0" smtClean="0"/>
              <a:t>Newcastle			Nottingham</a:t>
            </a:r>
          </a:p>
          <a:p>
            <a:r>
              <a:rPr lang="en-GB" dirty="0" smtClean="0"/>
              <a:t>Queen Mary			Queen’s University Belfast</a:t>
            </a:r>
          </a:p>
          <a:p>
            <a:r>
              <a:rPr lang="en-GB" dirty="0" smtClean="0"/>
              <a:t>Oxford			Sheffield</a:t>
            </a:r>
          </a:p>
          <a:p>
            <a:r>
              <a:rPr lang="en-GB" dirty="0" smtClean="0"/>
              <a:t>Southampton		UCL</a:t>
            </a:r>
          </a:p>
          <a:p>
            <a:r>
              <a:rPr lang="en-GB" dirty="0" smtClean="0"/>
              <a:t>Warwick			York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Some great universities (Bath, Loughborough, Lancaster, Sussex etc.) not on list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4600" b="1" dirty="0">
                <a:solidFill>
                  <a:srgbClr val="FF0000"/>
                </a:solidFill>
              </a:rPr>
              <a:t>1 in 3 JMHS </a:t>
            </a:r>
            <a:r>
              <a:rPr lang="en-GB" sz="4600" b="1" dirty="0" smtClean="0">
                <a:solidFill>
                  <a:srgbClr val="FF0000"/>
                </a:solidFill>
              </a:rPr>
              <a:t>Sixth formers  </a:t>
            </a:r>
            <a:r>
              <a:rPr lang="en-GB" sz="4600" b="1" dirty="0">
                <a:solidFill>
                  <a:srgbClr val="FF0000"/>
                </a:solidFill>
              </a:rPr>
              <a:t>usually secure a place in Russell Group </a:t>
            </a:r>
            <a:r>
              <a:rPr lang="en-GB" sz="4600" b="1" dirty="0" smtClean="0">
                <a:solidFill>
                  <a:srgbClr val="FF0000"/>
                </a:solidFill>
              </a:rPr>
              <a:t>universities</a:t>
            </a:r>
            <a:endParaRPr lang="en-GB" sz="46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74638"/>
            <a:ext cx="1752600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kind of A Level grades will I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English at Sheffield AAB</a:t>
            </a:r>
          </a:p>
          <a:p>
            <a:r>
              <a:rPr lang="en-GB" dirty="0" smtClean="0"/>
              <a:t>Chemistry at Durham A*AA</a:t>
            </a:r>
          </a:p>
          <a:p>
            <a:r>
              <a:rPr lang="en-GB" dirty="0" smtClean="0"/>
              <a:t>AAA to A*AA at Oxford with a few at A*A*A.</a:t>
            </a:r>
          </a:p>
          <a:p>
            <a:r>
              <a:rPr lang="en-GB" dirty="0" smtClean="0"/>
              <a:t>At least AAA in most cases for Medicine.</a:t>
            </a:r>
          </a:p>
          <a:p>
            <a:r>
              <a:rPr lang="en-GB" dirty="0" smtClean="0"/>
              <a:t>Excellent GCSE’s still important and some courses will have specific requirements </a:t>
            </a:r>
            <a:r>
              <a:rPr lang="en-GB" dirty="0" err="1" smtClean="0"/>
              <a:t>eg</a:t>
            </a:r>
            <a:r>
              <a:rPr lang="en-GB" dirty="0" smtClean="0"/>
              <a:t> medical courses.</a:t>
            </a:r>
          </a:p>
          <a:p>
            <a:r>
              <a:rPr lang="en-GB" dirty="0" smtClean="0"/>
              <a:t>But there are other degree courses with lower requirements than this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10" y="-76279"/>
            <a:ext cx="3398335" cy="25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Russell Group say about </a:t>
            </a:r>
            <a:br>
              <a:rPr lang="en-GB" dirty="0" smtClean="0"/>
            </a:br>
            <a:r>
              <a:rPr lang="en-GB" dirty="0" smtClean="0"/>
              <a:t>A Level subject choices 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992888" cy="4896544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http://www.russellgroup.ac.uk/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http://www.russellgroup.ac.uk/media/5457/informed-choices-2016.pdf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212975"/>
            <a:ext cx="3947343" cy="307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6450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Excellent pdf downloadable guide to subject choices!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0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GB" dirty="0" smtClean="0"/>
              <a:t>Facilitating subjects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43735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Some A level subjects are more frequently required than others – ‘Facilitating subjects’</a:t>
            </a:r>
          </a:p>
          <a:p>
            <a:r>
              <a:rPr lang="en-GB" dirty="0" smtClean="0"/>
              <a:t>Maths &amp; Further Maths, Biology, Chemistry, Physics, Geography, History, modern languages, English.</a:t>
            </a:r>
          </a:p>
          <a:p>
            <a:r>
              <a:rPr lang="en-GB" dirty="0" smtClean="0"/>
              <a:t>For Russell Group at least </a:t>
            </a:r>
            <a:r>
              <a:rPr lang="en-GB" b="1" dirty="0" smtClean="0">
                <a:solidFill>
                  <a:srgbClr val="FF0000"/>
                </a:solidFill>
              </a:rPr>
              <a:t>one</a:t>
            </a:r>
            <a:r>
              <a:rPr lang="en-GB" dirty="0" smtClean="0"/>
              <a:t> and sometimes </a:t>
            </a:r>
            <a:r>
              <a:rPr lang="en-GB" b="1" dirty="0" smtClean="0">
                <a:solidFill>
                  <a:srgbClr val="FF0000"/>
                </a:solidFill>
              </a:rPr>
              <a:t>two </a:t>
            </a:r>
            <a:r>
              <a:rPr lang="en-GB" dirty="0" smtClean="0"/>
              <a:t>facilitating subjects must normally have been taken</a:t>
            </a:r>
          </a:p>
          <a:p>
            <a:r>
              <a:rPr lang="en-GB" dirty="0" smtClean="0"/>
              <a:t>However some courses have </a:t>
            </a:r>
            <a:r>
              <a:rPr lang="en-GB" b="1" dirty="0" smtClean="0">
                <a:solidFill>
                  <a:srgbClr val="FF0000"/>
                </a:solidFill>
              </a:rPr>
              <a:t>no</a:t>
            </a:r>
            <a:r>
              <a:rPr lang="en-GB" dirty="0" smtClean="0"/>
              <a:t> specific subject requirements or identify subjects as </a:t>
            </a:r>
            <a:r>
              <a:rPr lang="en-GB" b="1" dirty="0" smtClean="0">
                <a:solidFill>
                  <a:srgbClr val="FF0000"/>
                </a:solidFill>
              </a:rPr>
              <a:t>desirable </a:t>
            </a:r>
            <a:r>
              <a:rPr lang="en-GB" dirty="0" smtClean="0"/>
              <a:t>but </a:t>
            </a:r>
            <a:r>
              <a:rPr lang="en-GB" b="1" dirty="0" smtClean="0">
                <a:solidFill>
                  <a:srgbClr val="FF0000"/>
                </a:solidFill>
              </a:rPr>
              <a:t>not essential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595" y="0"/>
            <a:ext cx="327333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UCAS Medical Applications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Applicants 21,932 (</a:t>
            </a:r>
            <a:r>
              <a:rPr lang="en-GB" dirty="0" smtClean="0"/>
              <a:t>2016)</a:t>
            </a:r>
            <a:endParaRPr lang="en-GB" dirty="0"/>
          </a:p>
          <a:p>
            <a:r>
              <a:rPr lang="en-GB" dirty="0"/>
              <a:t>Receive offer 37% of applicants</a:t>
            </a:r>
          </a:p>
          <a:p>
            <a:r>
              <a:rPr lang="en-GB" dirty="0"/>
              <a:t>No offer 63% of applicants</a:t>
            </a:r>
          </a:p>
          <a:p>
            <a:r>
              <a:rPr lang="en-GB" dirty="0"/>
              <a:t>One offer 21%</a:t>
            </a:r>
          </a:p>
          <a:p>
            <a:r>
              <a:rPr lang="en-GB" dirty="0"/>
              <a:t>Two offers 10</a:t>
            </a:r>
            <a:r>
              <a:rPr lang="en-GB" dirty="0" smtClean="0"/>
              <a:t>% </a:t>
            </a:r>
            <a:r>
              <a:rPr lang="en-GB" sz="2800" b="1" dirty="0" smtClean="0">
                <a:solidFill>
                  <a:srgbClr val="FF0000"/>
                </a:solidFill>
              </a:rPr>
              <a:t>(One of our students this year)</a:t>
            </a:r>
            <a:endParaRPr lang="en-GB" sz="2800" b="1" dirty="0">
              <a:solidFill>
                <a:srgbClr val="FF0000"/>
              </a:solidFill>
            </a:endParaRPr>
          </a:p>
          <a:p>
            <a:r>
              <a:rPr lang="en-GB" dirty="0"/>
              <a:t>Three offers 4%</a:t>
            </a:r>
          </a:p>
          <a:p>
            <a:r>
              <a:rPr lang="en-GB" dirty="0"/>
              <a:t>Four offers 1</a:t>
            </a:r>
            <a:r>
              <a:rPr lang="en-GB" dirty="0" smtClean="0"/>
              <a:t>% </a:t>
            </a:r>
            <a:r>
              <a:rPr lang="en-GB" sz="2800" b="1" dirty="0" smtClean="0">
                <a:solidFill>
                  <a:srgbClr val="FF0000"/>
                </a:solidFill>
              </a:rPr>
              <a:t>(One of students in 2016)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Medicine and</a:t>
            </a:r>
            <a:br>
              <a:rPr lang="en-GB" dirty="0" smtClean="0"/>
            </a:br>
            <a:r>
              <a:rPr lang="en-GB" dirty="0" smtClean="0"/>
              <a:t> Veterinary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Key </a:t>
            </a:r>
            <a:r>
              <a:rPr lang="en-GB" dirty="0"/>
              <a:t>to success :</a:t>
            </a:r>
          </a:p>
          <a:p>
            <a:pPr marL="0" indent="0">
              <a:buNone/>
            </a:pPr>
            <a:r>
              <a:rPr lang="en-GB" dirty="0"/>
              <a:t>You need a very strong  set of GCSE results to be considering these courses</a:t>
            </a:r>
          </a:p>
          <a:p>
            <a:pPr marL="0" indent="0">
              <a:buNone/>
            </a:pPr>
            <a:r>
              <a:rPr lang="en-GB" dirty="0"/>
              <a:t>Choose the right A levels – do </a:t>
            </a:r>
            <a:r>
              <a:rPr lang="en-GB" dirty="0" smtClean="0"/>
              <a:t>your </a:t>
            </a:r>
            <a:r>
              <a:rPr lang="en-GB" dirty="0"/>
              <a:t>research </a:t>
            </a:r>
            <a:r>
              <a:rPr lang="en-GB" dirty="0" smtClean="0"/>
              <a:t>but you </a:t>
            </a:r>
            <a:r>
              <a:rPr lang="en-GB" dirty="0"/>
              <a:t>need 3 academic subjects :</a:t>
            </a:r>
          </a:p>
          <a:p>
            <a:r>
              <a:rPr lang="en-GB" dirty="0"/>
              <a:t>Medicine MUST have </a:t>
            </a:r>
            <a:r>
              <a:rPr lang="en-GB" dirty="0" smtClean="0"/>
              <a:t>Chemistry plus another </a:t>
            </a:r>
            <a:r>
              <a:rPr lang="en-GB" dirty="0"/>
              <a:t>science – usually </a:t>
            </a:r>
            <a:r>
              <a:rPr lang="en-GB" dirty="0" smtClean="0"/>
              <a:t>Biology </a:t>
            </a:r>
            <a:endParaRPr lang="en-GB" dirty="0"/>
          </a:p>
          <a:p>
            <a:r>
              <a:rPr lang="en-GB" dirty="0"/>
              <a:t>Veterinary science –need </a:t>
            </a:r>
            <a:r>
              <a:rPr lang="en-GB" dirty="0" smtClean="0"/>
              <a:t>Biology </a:t>
            </a:r>
            <a:r>
              <a:rPr lang="en-GB" dirty="0"/>
              <a:t>plus </a:t>
            </a:r>
            <a:r>
              <a:rPr lang="en-GB" dirty="0" smtClean="0"/>
              <a:t>Maths</a:t>
            </a:r>
            <a:r>
              <a:rPr lang="en-GB" dirty="0"/>
              <a:t>, </a:t>
            </a:r>
            <a:r>
              <a:rPr lang="en-GB" dirty="0" smtClean="0"/>
              <a:t>Physics </a:t>
            </a:r>
            <a:r>
              <a:rPr lang="en-GB" dirty="0"/>
              <a:t>or </a:t>
            </a:r>
            <a:r>
              <a:rPr lang="en-GB" dirty="0" smtClean="0"/>
              <a:t>Chemistry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4" y="92076"/>
            <a:ext cx="2955374" cy="1965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782"/>
            <a:ext cx="3372903" cy="24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Evidence of relevant </a:t>
            </a:r>
            <a:br>
              <a:rPr lang="en-GB" dirty="0" smtClean="0"/>
            </a:br>
            <a:r>
              <a:rPr lang="en-GB" dirty="0" smtClean="0"/>
              <a:t>experience.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1754"/>
            <a:ext cx="8229600" cy="43024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                       Work </a:t>
            </a:r>
            <a:r>
              <a:rPr lang="en-GB" dirty="0"/>
              <a:t>experience is vital</a:t>
            </a:r>
          </a:p>
          <a:p>
            <a:pPr marL="0" indent="0">
              <a:buNone/>
            </a:pPr>
            <a:r>
              <a:rPr lang="en-GB" dirty="0" smtClean="0"/>
              <a:t>Very </a:t>
            </a:r>
            <a:r>
              <a:rPr lang="en-GB" dirty="0"/>
              <a:t>specific work experience needed for veterinary science</a:t>
            </a:r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/>
              <a:t>medicine they are looking for commitment – </a:t>
            </a:r>
            <a:r>
              <a:rPr lang="en-GB" dirty="0" err="1"/>
              <a:t>e.g</a:t>
            </a:r>
            <a:r>
              <a:rPr lang="en-GB" dirty="0"/>
              <a:t> sustained voluntary work ideally working with people </a:t>
            </a:r>
            <a:r>
              <a:rPr lang="en-GB" dirty="0" err="1"/>
              <a:t>e.g</a:t>
            </a:r>
            <a:r>
              <a:rPr lang="en-GB" dirty="0"/>
              <a:t> the </a:t>
            </a:r>
            <a:r>
              <a:rPr lang="en-GB" dirty="0" smtClean="0"/>
              <a:t>Cottage </a:t>
            </a:r>
            <a:r>
              <a:rPr lang="en-GB" dirty="0"/>
              <a:t>H</a:t>
            </a:r>
            <a:r>
              <a:rPr lang="en-GB" dirty="0" smtClean="0"/>
              <a:t>ospital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Hereford hospital run a fantastic 2 day course for interested medics – apply after GCSE results as </a:t>
            </a:r>
            <a:r>
              <a:rPr lang="en-GB" dirty="0" smtClean="0"/>
              <a:t>they only </a:t>
            </a:r>
            <a:r>
              <a:rPr lang="en-GB" dirty="0"/>
              <a:t>accept students with a strong set of results 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845562"/>
            <a:ext cx="3276600" cy="1786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407"/>
            <a:ext cx="3124200" cy="17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1185</Words>
  <Application>Microsoft Office PowerPoint</Application>
  <PresentationFormat>On-screen Show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John Masefield Sixth Form Competitive University Courses</vt:lpstr>
      <vt:lpstr>What is The Russell Group</vt:lpstr>
      <vt:lpstr>The Russell Group </vt:lpstr>
      <vt:lpstr>What kind of A Level grades will I need?</vt:lpstr>
      <vt:lpstr>What do Russell Group say about  A Level subject choices ?</vt:lpstr>
      <vt:lpstr>Facilitating subjects</vt:lpstr>
      <vt:lpstr>UCAS Medical Applications data</vt:lpstr>
      <vt:lpstr>Medicine and  Veterinary</vt:lpstr>
      <vt:lpstr>Evidence of relevant  experience.</vt:lpstr>
      <vt:lpstr>To Apply</vt:lpstr>
      <vt:lpstr>Medicine- Useful web sites</vt:lpstr>
      <vt:lpstr>Oxford &amp; Cambridge (Oxbridge)Applications</vt:lpstr>
      <vt:lpstr>Students from John Masefield Sixth Form</vt:lpstr>
      <vt:lpstr>Will Oxbridge suit me?</vt:lpstr>
      <vt:lpstr>Academic Life   </vt:lpstr>
      <vt:lpstr>Tutorials</vt:lpstr>
      <vt:lpstr>Contact time and independent study</vt:lpstr>
      <vt:lpstr>The College System</vt:lpstr>
      <vt:lpstr>The Oxbridge application cycle</vt:lpstr>
      <vt:lpstr>The 4Rs for interview success</vt:lpstr>
      <vt:lpstr>What do Oxford &amp; Cambridge say they are looking for.</vt:lpstr>
      <vt:lpstr>What Qualities are universities looking for?</vt:lpstr>
      <vt:lpstr>Support for your application at JMH6</vt:lpstr>
      <vt:lpstr>Support for your application at JMH6</vt:lpstr>
      <vt:lpstr>Don’t be put off – if it’s right for you</vt:lpstr>
      <vt:lpstr>Work Hard and Best Wishes Hours in……… Grades 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&amp; Cambridge (Oxbridge)Applications</dc:title>
  <dc:creator>M. Hawksworth</dc:creator>
  <cp:lastModifiedBy>Rebecca French</cp:lastModifiedBy>
  <cp:revision>91</cp:revision>
  <dcterms:created xsi:type="dcterms:W3CDTF">2006-08-16T00:00:00Z</dcterms:created>
  <dcterms:modified xsi:type="dcterms:W3CDTF">2017-09-19T07:45:04Z</dcterms:modified>
</cp:coreProperties>
</file>