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6"/>
  </p:notesMasterIdLst>
  <p:handoutMasterIdLst>
    <p:handoutMasterId r:id="rId17"/>
  </p:handoutMasterIdLst>
  <p:sldIdLst>
    <p:sldId id="314" r:id="rId3"/>
    <p:sldId id="276" r:id="rId4"/>
    <p:sldId id="293" r:id="rId5"/>
    <p:sldId id="294" r:id="rId6"/>
    <p:sldId id="295" r:id="rId7"/>
    <p:sldId id="313" r:id="rId8"/>
    <p:sldId id="304" r:id="rId9"/>
    <p:sldId id="298" r:id="rId10"/>
    <p:sldId id="315" r:id="rId11"/>
    <p:sldId id="316" r:id="rId12"/>
    <p:sldId id="308" r:id="rId13"/>
    <p:sldId id="309" r:id="rId14"/>
    <p:sldId id="312" r:id="rId15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1F17FEC-6FD0-49B8-8DB0-C32D67441D47}"/>
    <pc:docChg chg="delSld modSld">
      <pc:chgData name="" userId="" providerId="" clId="Web-{11F17FEC-6FD0-49B8-8DB0-C32D67441D47}" dt="2019-06-03T13:57:53.589" v="87" actId="20577"/>
      <pc:docMkLst>
        <pc:docMk/>
      </pc:docMkLst>
      <pc:sldChg chg="del">
        <pc:chgData name="" userId="" providerId="" clId="Web-{11F17FEC-6FD0-49B8-8DB0-C32D67441D47}" dt="2019-06-03T13:49:58.962" v="0"/>
        <pc:sldMkLst>
          <pc:docMk/>
          <pc:sldMk cId="2510613872" sldId="303"/>
        </pc:sldMkLst>
      </pc:sldChg>
      <pc:sldChg chg="modSp">
        <pc:chgData name="" userId="" providerId="" clId="Web-{11F17FEC-6FD0-49B8-8DB0-C32D67441D47}" dt="2019-06-03T13:57:53.589" v="87" actId="20577"/>
        <pc:sldMkLst>
          <pc:docMk/>
          <pc:sldMk cId="1303441243" sldId="304"/>
        </pc:sldMkLst>
        <pc:spChg chg="mod">
          <ac:chgData name="" userId="" providerId="" clId="Web-{11F17FEC-6FD0-49B8-8DB0-C32D67441D47}" dt="2019-06-03T13:57:53.589" v="87" actId="20577"/>
          <ac:spMkLst>
            <pc:docMk/>
            <pc:sldMk cId="1303441243" sldId="304"/>
            <ac:spMk id="3" creationId="{00000000-0000-0000-0000-000000000000}"/>
          </ac:spMkLst>
        </pc:spChg>
      </pc:sldChg>
    </pc:docChg>
  </pc:docChgLst>
  <pc:docChgLst>
    <pc:chgData clId="Web-{CAAA123A-E237-4063-98E0-C4AABE7006D4}"/>
    <pc:docChg chg="modSld">
      <pc:chgData name="" userId="" providerId="" clId="Web-{CAAA123A-E237-4063-98E0-C4AABE7006D4}" dt="2019-06-03T14:10:21.311" v="92" actId="20577"/>
      <pc:docMkLst>
        <pc:docMk/>
      </pc:docMkLst>
      <pc:sldChg chg="modSp">
        <pc:chgData name="" userId="" providerId="" clId="Web-{CAAA123A-E237-4063-98E0-C4AABE7006D4}" dt="2019-06-03T14:10:21.311" v="92" actId="20577"/>
        <pc:sldMkLst>
          <pc:docMk/>
          <pc:sldMk cId="1303441243" sldId="304"/>
        </pc:sldMkLst>
        <pc:spChg chg="mod">
          <ac:chgData name="" userId="" providerId="" clId="Web-{CAAA123A-E237-4063-98E0-C4AABE7006D4}" dt="2019-06-03T14:10:21.311" v="92" actId="20577"/>
          <ac:spMkLst>
            <pc:docMk/>
            <pc:sldMk cId="1303441243" sldId="304"/>
            <ac:spMk id="3" creationId="{00000000-0000-0000-0000-000000000000}"/>
          </ac:spMkLst>
        </pc:spChg>
      </pc:sldChg>
      <pc:sldChg chg="modSp">
        <pc:chgData name="" userId="" providerId="" clId="Web-{CAAA123A-E237-4063-98E0-C4AABE7006D4}" dt="2019-06-03T14:05:38.731" v="15" actId="20577"/>
        <pc:sldMkLst>
          <pc:docMk/>
          <pc:sldMk cId="288001010" sldId="313"/>
        </pc:sldMkLst>
        <pc:spChg chg="mod">
          <ac:chgData name="" userId="" providerId="" clId="Web-{CAAA123A-E237-4063-98E0-C4AABE7006D4}" dt="2019-06-03T14:05:38.731" v="15" actId="20577"/>
          <ac:spMkLst>
            <pc:docMk/>
            <pc:sldMk cId="288001010" sldId="313"/>
            <ac:spMk id="3" creationId="{00000000-0000-0000-0000-000000000000}"/>
          </ac:spMkLst>
        </pc:spChg>
      </pc:sldChg>
    </pc:docChg>
  </pc:docChgLst>
  <pc:docChgLst>
    <pc:chgData clId="Web-{30A04BEC-8737-4B66-8E00-CBB048CE2A8A}"/>
    <pc:docChg chg="modSld">
      <pc:chgData name="" userId="" providerId="" clId="Web-{30A04BEC-8737-4B66-8E00-CBB048CE2A8A}" dt="2019-06-03T13:37:07.520" v="4" actId="20577"/>
      <pc:docMkLst>
        <pc:docMk/>
      </pc:docMkLst>
      <pc:sldChg chg="modSp">
        <pc:chgData name="" userId="" providerId="" clId="Web-{30A04BEC-8737-4B66-8E00-CBB048CE2A8A}" dt="2019-06-03T13:37:07.520" v="4" actId="20577"/>
        <pc:sldMkLst>
          <pc:docMk/>
          <pc:sldMk cId="2510613872" sldId="303"/>
        </pc:sldMkLst>
        <pc:spChg chg="mod">
          <ac:chgData name="" userId="" providerId="" clId="Web-{30A04BEC-8737-4B66-8E00-CBB048CE2A8A}" dt="2019-06-03T13:37:07.520" v="4" actId="20577"/>
          <ac:spMkLst>
            <pc:docMk/>
            <pc:sldMk cId="2510613872" sldId="30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9938" cy="49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1"/>
            <a:ext cx="2889938" cy="49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19"/>
            <a:ext cx="2889938" cy="49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9119"/>
            <a:ext cx="2889938" cy="49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0D2F44-21D8-4C1B-B344-DF48A42186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53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9938" cy="49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1"/>
            <a:ext cx="2889938" cy="49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353"/>
            <a:ext cx="5335270" cy="446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19"/>
            <a:ext cx="2889938" cy="49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9119"/>
            <a:ext cx="2889938" cy="49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A4C601D-2746-4BF8-A656-2C34DB464B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3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3812" indent="-28223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8941" indent="-225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0518" indent="-225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2094" indent="-225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3670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5247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6823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8400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2D28EC-64C7-4748-9ABE-1D3B354E0089}" type="slidenum">
              <a:rPr lang="en-GB"/>
              <a:pPr eaLnBrk="1" hangingPunct="1"/>
              <a:t>1</a:t>
            </a:fld>
            <a:endParaRPr lang="en-GB" dirty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3812" indent="-28223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8941" indent="-225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0518" indent="-225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2094" indent="-225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3670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5247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6823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8400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E00A29-68D3-4537-81E3-185191BEDF14}" type="slidenum">
              <a:rPr lang="en-GB"/>
              <a:pPr eaLnBrk="1" hangingPunct="1"/>
              <a:t>2</a:t>
            </a:fld>
            <a:endParaRPr lang="en-GB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3812" indent="-28223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8941" indent="-225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0518" indent="-225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2094" indent="-225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3670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5247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6823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38400" indent="-225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E00A29-68D3-4537-81E3-185191BEDF14}" type="slidenum">
              <a:rPr lang="en-GB"/>
              <a:pPr eaLnBrk="1" hangingPunct="1"/>
              <a:t>8</a:t>
            </a:fld>
            <a:endParaRPr lang="en-GB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9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35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260350"/>
            <a:ext cx="1746250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3713" y="260350"/>
            <a:ext cx="5086350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229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108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08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10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131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74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992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980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65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45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6934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866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7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494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3713" y="1412875"/>
            <a:ext cx="34163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2413" y="1412875"/>
            <a:ext cx="34163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9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12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16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57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361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455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standards.dfes.gov.uk/specialistschools/what_are/arts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4" descr="football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3883025"/>
            <a:ext cx="1281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ChangeArrowheads="1"/>
          </p:cNvSpPr>
          <p:nvPr userDrawn="1"/>
        </p:nvSpPr>
        <p:spPr bwMode="auto">
          <a:xfrm>
            <a:off x="1414463" y="0"/>
            <a:ext cx="7729537" cy="6308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60350"/>
            <a:ext cx="6121400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63713" y="1412875"/>
            <a:ext cx="69850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1"/>
            <a:r>
              <a:rPr lang="en-GB"/>
              <a:t>Fifth level</a:t>
            </a:r>
          </a:p>
        </p:txBody>
      </p:sp>
      <p:pic>
        <p:nvPicPr>
          <p:cNvPr id="1030" name="Picture 19" descr="JMHS Round 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49213"/>
            <a:ext cx="84772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1" descr="John Masefield High Schoo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0775"/>
            <a:ext cx="1258888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4" descr="Six_mentor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0275"/>
            <a:ext cx="1258888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6" descr="charity1a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909888"/>
            <a:ext cx="1258888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37" descr="cheers_small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113"/>
            <a:ext cx="12573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38"/>
          <p:cNvSpPr>
            <a:spLocks noChangeArrowheads="1"/>
          </p:cNvSpPr>
          <p:nvPr userDrawn="1"/>
        </p:nvSpPr>
        <p:spPr bwMode="auto">
          <a:xfrm>
            <a:off x="1239838" y="-19050"/>
            <a:ext cx="69850" cy="68675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6" name="Rectangle 9"/>
          <p:cNvSpPr>
            <a:spLocks noChangeArrowheads="1"/>
          </p:cNvSpPr>
          <p:nvPr userDrawn="1"/>
        </p:nvSpPr>
        <p:spPr bwMode="auto">
          <a:xfrm>
            <a:off x="1308100" y="-9525"/>
            <a:ext cx="69850" cy="68770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37" name="Picture 42" descr="Arts College logo">
            <a:hlinkClick r:id="rId19" tooltip="External link to DfES Arts Colleges website, opens in a new window"/>
          </p:cNvPr>
          <p:cNvPicPr>
            <a:picLocks noChangeAspect="1" noChangeArrowheads="1"/>
          </p:cNvPicPr>
          <p:nvPr userDrawn="1"/>
        </p:nvPicPr>
        <p:blipFill>
          <a:blip r:embed="rId2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56" y="6191251"/>
            <a:ext cx="420687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293740"/>
            <a:ext cx="5503862" cy="1104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/>
              <a:t>Thursday 6 June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692696"/>
            <a:ext cx="6622504" cy="3051770"/>
          </a:xfrm>
        </p:spPr>
        <p:txBody>
          <a:bodyPr/>
          <a:lstStyle/>
          <a:p>
            <a:r>
              <a:rPr lang="en-GB" sz="4400" b="1" dirty="0"/>
              <a:t>Welcome to</a:t>
            </a:r>
            <a:br>
              <a:rPr lang="en-GB" sz="4400" b="1" dirty="0"/>
            </a:br>
            <a:r>
              <a:rPr lang="en-GB" sz="4400" b="1" dirty="0"/>
              <a:t> </a:t>
            </a:r>
            <a:br>
              <a:rPr lang="en-GB" sz="4400" b="1" dirty="0"/>
            </a:br>
            <a:r>
              <a:rPr lang="en-GB" sz="4400" b="1" dirty="0"/>
              <a:t>John Masefield </a:t>
            </a:r>
            <a:br>
              <a:rPr lang="en-GB" sz="4400" b="1" dirty="0"/>
            </a:br>
            <a:r>
              <a:rPr lang="en-GB" sz="4400" b="1" dirty="0"/>
              <a:t>High School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74399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949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57" y="79449"/>
            <a:ext cx="8864686" cy="669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7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548680"/>
            <a:ext cx="6121400" cy="922338"/>
          </a:xfrm>
        </p:spPr>
        <p:txBody>
          <a:bodyPr/>
          <a:lstStyle/>
          <a:p>
            <a:pPr algn="l" eaLnBrk="1" hangingPunct="1"/>
            <a:r>
              <a:rPr lang="en-GB" b="1" dirty="0"/>
              <a:t>Year 6 Transition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556792"/>
            <a:ext cx="6985000" cy="4752975"/>
          </a:xfrm>
        </p:spPr>
        <p:txBody>
          <a:bodyPr/>
          <a:lstStyle/>
          <a:p>
            <a:pPr eaLnBrk="1" hangingPunct="1"/>
            <a:r>
              <a:rPr lang="en-GB" dirty="0"/>
              <a:t>Three visits during the year </a:t>
            </a:r>
          </a:p>
          <a:p>
            <a:pPr eaLnBrk="1" hangingPunct="1"/>
            <a:r>
              <a:rPr lang="en-GB" dirty="0"/>
              <a:t>Student-led support sessions</a:t>
            </a:r>
          </a:p>
          <a:p>
            <a:pPr eaLnBrk="1" hangingPunct="1"/>
            <a:r>
              <a:rPr lang="en-GB" dirty="0"/>
              <a:t>School newsletters</a:t>
            </a:r>
          </a:p>
          <a:p>
            <a:pPr eaLnBrk="1" hangingPunct="1"/>
            <a:r>
              <a:rPr lang="en-GB" dirty="0"/>
              <a:t>Attend meetings throughout the year</a:t>
            </a:r>
          </a:p>
          <a:p>
            <a:pPr eaLnBrk="1" hangingPunct="1"/>
            <a:r>
              <a:rPr lang="en-GB" dirty="0"/>
              <a:t>Personalised end of year summary</a:t>
            </a:r>
          </a:p>
          <a:p>
            <a:pPr eaLnBrk="1" hangingPunct="1"/>
            <a:r>
              <a:rPr lang="en-GB" dirty="0"/>
              <a:t>Year 6 Evening</a:t>
            </a:r>
          </a:p>
          <a:p>
            <a:pPr eaLnBrk="1" hangingPunct="1"/>
            <a:r>
              <a:rPr lang="en-GB" dirty="0"/>
              <a:t>Year 6 Day</a:t>
            </a:r>
          </a:p>
          <a:p>
            <a:pPr eaLnBrk="1" hangingPunct="1"/>
            <a:r>
              <a:rPr lang="en-GB" dirty="0"/>
              <a:t>Support Morning</a:t>
            </a:r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548680"/>
            <a:ext cx="6121400" cy="922338"/>
          </a:xfrm>
        </p:spPr>
        <p:txBody>
          <a:bodyPr/>
          <a:lstStyle/>
          <a:p>
            <a:pPr algn="l" eaLnBrk="1" hangingPunct="1"/>
            <a:r>
              <a:rPr lang="en-GB" b="1" dirty="0"/>
              <a:t>Year 7 Transition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484785"/>
            <a:ext cx="6985000" cy="3744416"/>
          </a:xfrm>
        </p:spPr>
        <p:txBody>
          <a:bodyPr/>
          <a:lstStyle/>
          <a:p>
            <a:pPr eaLnBrk="1" hangingPunct="1"/>
            <a:r>
              <a:rPr lang="en-US" dirty="0"/>
              <a:t>Dedicated Year Leader and Tutor team</a:t>
            </a:r>
            <a:endParaRPr lang="en-GB" dirty="0"/>
          </a:p>
          <a:p>
            <a:pPr eaLnBrk="1" hangingPunct="1"/>
            <a:r>
              <a:rPr lang="en-GB" dirty="0"/>
              <a:t>House ethos</a:t>
            </a:r>
          </a:p>
          <a:p>
            <a:pPr eaLnBrk="1" hangingPunct="1"/>
            <a:r>
              <a:rPr lang="en-GB" dirty="0"/>
              <a:t>Year 11 prefect support</a:t>
            </a:r>
          </a:p>
          <a:p>
            <a:pPr eaLnBrk="1" hangingPunct="1"/>
            <a:r>
              <a:rPr lang="en-GB" dirty="0"/>
              <a:t>Year 7 Information Evening</a:t>
            </a:r>
          </a:p>
          <a:p>
            <a:pPr eaLnBrk="1" hangingPunct="1"/>
            <a:r>
              <a:rPr lang="en-GB" dirty="0"/>
              <a:t>Progress support</a:t>
            </a:r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6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This Evening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713" y="1412776"/>
            <a:ext cx="6985000" cy="4752975"/>
          </a:xfrm>
        </p:spPr>
        <p:txBody>
          <a:bodyPr/>
          <a:lstStyle/>
          <a:p>
            <a:r>
              <a:rPr lang="en-GB" dirty="0"/>
              <a:t>Please join us for refreshments and the opportunity to speak to a wide range of staff and students including…</a:t>
            </a:r>
          </a:p>
          <a:p>
            <a:r>
              <a:rPr lang="en-GB" dirty="0"/>
              <a:t>School prefects </a:t>
            </a:r>
          </a:p>
          <a:p>
            <a:r>
              <a:rPr lang="en-GB" dirty="0"/>
              <a:t>SLT</a:t>
            </a:r>
          </a:p>
          <a:p>
            <a:r>
              <a:rPr lang="en-GB" dirty="0"/>
              <a:t>Pastoral staff</a:t>
            </a:r>
          </a:p>
          <a:p>
            <a:r>
              <a:rPr lang="en-GB" dirty="0"/>
              <a:t>Teachers from each faculty</a:t>
            </a:r>
          </a:p>
          <a:p>
            <a:r>
              <a:rPr lang="en-GB" dirty="0"/>
              <a:t>SENDCO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9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20688"/>
            <a:ext cx="7056438" cy="922337"/>
          </a:xfrm>
        </p:spPr>
        <p:txBody>
          <a:bodyPr/>
          <a:lstStyle/>
          <a:p>
            <a:pPr eaLnBrk="1" hangingPunct="1"/>
            <a:r>
              <a:rPr lang="en-GB" sz="3200" b="1" dirty="0"/>
              <a:t>Our school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700808"/>
            <a:ext cx="6985000" cy="47529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4200"/>
              </a:spcAft>
            </a:pPr>
            <a:r>
              <a:rPr lang="en-US" dirty="0"/>
              <a:t>Provides excellent and enjoyable learning for all</a:t>
            </a:r>
            <a:r>
              <a:rPr lang="en-GB" dirty="0"/>
              <a:t> </a:t>
            </a:r>
          </a:p>
          <a:p>
            <a:pPr eaLnBrk="1" hangingPunct="1">
              <a:spcBef>
                <a:spcPts val="0"/>
              </a:spcBef>
              <a:spcAft>
                <a:spcPts val="4200"/>
              </a:spcAft>
            </a:pPr>
            <a:r>
              <a:rPr lang="en-GB" dirty="0"/>
              <a:t>Enables each individual to achieve their personal best</a:t>
            </a:r>
          </a:p>
          <a:p>
            <a:pPr eaLnBrk="1" hangingPunct="1">
              <a:spcBef>
                <a:spcPts val="0"/>
              </a:spcBef>
              <a:spcAft>
                <a:spcPts val="4200"/>
              </a:spcAft>
            </a:pPr>
            <a:r>
              <a:rPr lang="en-US" dirty="0"/>
              <a:t>Is a community where we all support each other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504" y="836712"/>
            <a:ext cx="7747496" cy="922338"/>
          </a:xfrm>
        </p:spPr>
        <p:txBody>
          <a:bodyPr/>
          <a:lstStyle/>
          <a:p>
            <a:r>
              <a:rPr lang="en-US" sz="3000" b="1" dirty="0"/>
              <a:t>Excellent and enjoyable learning for all</a:t>
            </a:r>
            <a:r>
              <a:rPr lang="en-GB" sz="3000" b="1" dirty="0"/>
              <a:t> </a:t>
            </a:r>
            <a:r>
              <a:rPr lang="en-GB" sz="2800" b="1" dirty="0"/>
              <a:t/>
            </a:r>
            <a:br>
              <a:rPr lang="en-GB" sz="2800" b="1" dirty="0"/>
            </a:b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72816"/>
            <a:ext cx="6985000" cy="460895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GB" dirty="0"/>
              <a:t>A well planned and exciting curriculum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GB" dirty="0"/>
              <a:t>Recruit the best teachers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r>
              <a:rPr lang="en-GB" dirty="0"/>
              <a:t>High quality training and support for teachers</a:t>
            </a:r>
          </a:p>
          <a:p>
            <a:pPr lvl="0">
              <a:spcBef>
                <a:spcPts val="0"/>
              </a:spcBef>
              <a:spcAft>
                <a:spcPts val="4200"/>
              </a:spcAft>
            </a:pPr>
            <a:r>
              <a:rPr lang="en-GB" dirty="0">
                <a:solidFill>
                  <a:srgbClr val="333399"/>
                </a:solidFill>
              </a:rPr>
              <a:t>High expectations of students’ learning and behaviour</a:t>
            </a:r>
          </a:p>
          <a:p>
            <a:pPr>
              <a:spcBef>
                <a:spcPts val="0"/>
              </a:spcBef>
              <a:spcAft>
                <a:spcPts val="4200"/>
              </a:spcAft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160" y="836712"/>
            <a:ext cx="7560840" cy="922338"/>
          </a:xfrm>
        </p:spPr>
        <p:txBody>
          <a:bodyPr/>
          <a:lstStyle/>
          <a:p>
            <a:r>
              <a:rPr lang="en-GB" sz="3000" b="1" dirty="0"/>
              <a:t>Helping your child to achieve</a:t>
            </a:r>
            <a:r>
              <a:rPr lang="en-GB" sz="3000" dirty="0"/>
              <a:t/>
            </a:r>
            <a:br>
              <a:rPr lang="en-GB" sz="3000" dirty="0"/>
            </a:b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00808"/>
            <a:ext cx="6985000" cy="51571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dirty="0"/>
              <a:t>Personalised approach to ensure success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dirty="0"/>
              <a:t>Dedicated tutors and Year Leaders  enable high quality guidance and support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dirty="0"/>
              <a:t>Additional one to one and small group support with English and Maths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dirty="0"/>
              <a:t>Special challenges for more able students</a:t>
            </a:r>
          </a:p>
        </p:txBody>
      </p:sp>
    </p:spTree>
    <p:extLst>
      <p:ext uri="{BB962C8B-B14F-4D97-AF65-F5344CB8AC3E}">
        <p14:creationId xmlns:p14="http://schemas.microsoft.com/office/powerpoint/2010/main" val="223671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908720"/>
            <a:ext cx="7128767" cy="1152128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en-US" b="1" dirty="0"/>
              <a:t>A community where we all support each other</a:t>
            </a: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705" y="2060848"/>
            <a:ext cx="6985000" cy="45370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Three key qualities:</a:t>
            </a:r>
          </a:p>
          <a:p>
            <a:pPr marL="81280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  Conscientious</a:t>
            </a:r>
          </a:p>
          <a:p>
            <a:pPr marL="81280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  Considerate</a:t>
            </a:r>
          </a:p>
          <a:p>
            <a:pPr marL="81280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  Cooperative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House system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Excellent extra-curricular programme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Provide exciting leadership opportunities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797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00FF"/>
                </a:solidFill>
              </a:rPr>
              <a:t>Enrichment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124745"/>
            <a:ext cx="7812359" cy="5041106"/>
          </a:xfrm>
        </p:spPr>
        <p:txBody>
          <a:bodyPr/>
          <a:lstStyle/>
          <a:p>
            <a:r>
              <a:rPr lang="en-GB" sz="2400" dirty="0">
                <a:solidFill>
                  <a:srgbClr val="0000FF"/>
                </a:solidFill>
              </a:rPr>
              <a:t>Excellent sports clubs &amp; teams</a:t>
            </a:r>
          </a:p>
          <a:p>
            <a:r>
              <a:rPr lang="en-GB" sz="2400" dirty="0">
                <a:solidFill>
                  <a:srgbClr val="0000FF"/>
                </a:solidFill>
              </a:rPr>
              <a:t>Orchestra, choirs, jazz band, brass band &amp; ensembles</a:t>
            </a:r>
          </a:p>
          <a:p>
            <a:r>
              <a:rPr lang="en-GB" sz="2400" dirty="0">
                <a:solidFill>
                  <a:srgbClr val="0000FF"/>
                </a:solidFill>
              </a:rPr>
              <a:t>Art, dance and drama clubs &amp; productions</a:t>
            </a:r>
          </a:p>
          <a:p>
            <a:r>
              <a:rPr lang="en-GB" sz="2400" dirty="0">
                <a:solidFill>
                  <a:srgbClr val="0000FF"/>
                </a:solidFill>
              </a:rPr>
              <a:t>Further clubs and activities- </a:t>
            </a:r>
            <a:r>
              <a:rPr lang="en-GB" sz="2400" dirty="0" err="1">
                <a:solidFill>
                  <a:srgbClr val="0000FF"/>
                </a:solidFill>
              </a:rPr>
              <a:t>eg</a:t>
            </a:r>
            <a:r>
              <a:rPr lang="en-GB" sz="2400" dirty="0">
                <a:solidFill>
                  <a:srgbClr val="0000FF"/>
                </a:solidFill>
              </a:rPr>
              <a:t> cookery, programming &amp; practical club</a:t>
            </a:r>
          </a:p>
          <a:p>
            <a:r>
              <a:rPr lang="en-GB" sz="2400" dirty="0">
                <a:solidFill>
                  <a:srgbClr val="0000FF"/>
                </a:solidFill>
              </a:rPr>
              <a:t>Languages visits to France &amp; Germany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Theatre visits</a:t>
            </a:r>
          </a:p>
          <a:p>
            <a:r>
              <a:rPr lang="en-GB" sz="2400" dirty="0">
                <a:solidFill>
                  <a:srgbClr val="0000FF"/>
                </a:solidFill>
              </a:rPr>
              <a:t>Geography, History and Science fieldwork and day trips</a:t>
            </a:r>
          </a:p>
          <a:p>
            <a:r>
              <a:rPr lang="en-GB" sz="2400" dirty="0">
                <a:solidFill>
                  <a:srgbClr val="0000FF"/>
                </a:solidFill>
              </a:rPr>
              <a:t>House challenges, charity events</a:t>
            </a:r>
          </a:p>
          <a:p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34" y="692696"/>
            <a:ext cx="7632848" cy="740595"/>
          </a:xfrm>
        </p:spPr>
        <p:txBody>
          <a:bodyPr/>
          <a:lstStyle/>
          <a:p>
            <a:r>
              <a:rPr lang="en-GB" sz="3300" b="1" dirty="0"/>
              <a:t>Student Progress at JMHS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772816"/>
            <a:ext cx="7452320" cy="489654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GB" sz="2400" dirty="0"/>
              <a:t>Consistently above average GCSE results over the last ten years</a:t>
            </a:r>
            <a:endParaRPr lang="en-US" sz="2400"/>
          </a:p>
          <a:p>
            <a:pPr>
              <a:buFont typeface="Arial"/>
            </a:pPr>
            <a:r>
              <a:rPr lang="en-GB" sz="2400" dirty="0">
                <a:ea typeface="+mn-lt"/>
                <a:cs typeface="+mn-lt"/>
              </a:rPr>
              <a:t>Top 10% in England for E-</a:t>
            </a:r>
            <a:r>
              <a:rPr lang="en-GB" sz="2400" dirty="0" err="1">
                <a:ea typeface="+mn-lt"/>
                <a:cs typeface="+mn-lt"/>
              </a:rPr>
              <a:t>Bacc</a:t>
            </a:r>
            <a:r>
              <a:rPr lang="en-GB" sz="2400" dirty="0">
                <a:ea typeface="+mn-lt"/>
                <a:cs typeface="+mn-lt"/>
              </a:rPr>
              <a:t> qualification</a:t>
            </a:r>
            <a:endParaRPr lang="en-US" sz="2400" dirty="0">
              <a:ea typeface="+mn-lt"/>
              <a:cs typeface="+mn-lt"/>
            </a:endParaRPr>
          </a:p>
          <a:p>
            <a:r>
              <a:rPr lang="en-GB" sz="2400" dirty="0"/>
              <a:t>Always above average for A-Level achievement</a:t>
            </a:r>
          </a:p>
          <a:p>
            <a:r>
              <a:rPr lang="en-GB" sz="2400" dirty="0"/>
              <a:t>High percentage progressing to university and Russell Group Universities</a:t>
            </a:r>
          </a:p>
          <a:p>
            <a:r>
              <a:rPr lang="en-GB" sz="2400" dirty="0"/>
              <a:t>89% of JMHS students who progress to university achieve Upper Seconds or First Class degrees</a:t>
            </a:r>
          </a:p>
        </p:txBody>
      </p:sp>
    </p:spTree>
    <p:extLst>
      <p:ext uri="{BB962C8B-B14F-4D97-AF65-F5344CB8AC3E}">
        <p14:creationId xmlns:p14="http://schemas.microsoft.com/office/powerpoint/2010/main" val="13034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20688"/>
            <a:ext cx="7056438" cy="922337"/>
          </a:xfrm>
        </p:spPr>
        <p:txBody>
          <a:bodyPr/>
          <a:lstStyle/>
          <a:p>
            <a:pPr eaLnBrk="1" hangingPunct="1"/>
            <a:r>
              <a:rPr lang="en-GB" sz="3600" b="1" dirty="0"/>
              <a:t>Our school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628800"/>
            <a:ext cx="7128792" cy="47529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3000"/>
              </a:spcAft>
            </a:pPr>
            <a:r>
              <a:rPr lang="en-US" sz="3200" dirty="0"/>
              <a:t>Provides excellent and enjoyable learning for all</a:t>
            </a:r>
            <a:r>
              <a:rPr lang="en-GB" sz="3200" dirty="0"/>
              <a:t> 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</a:pPr>
            <a:r>
              <a:rPr lang="en-GB" sz="3200" dirty="0"/>
              <a:t>Enables each individual to achieve their personal best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</a:pPr>
            <a:r>
              <a:rPr lang="en-US" sz="3200" dirty="0"/>
              <a:t>Is a community where we all support each other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10580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620688"/>
            <a:ext cx="7128792" cy="922338"/>
          </a:xfrm>
        </p:spPr>
        <p:txBody>
          <a:bodyPr/>
          <a:lstStyle/>
          <a:p>
            <a:pPr algn="l" eaLnBrk="1" hangingPunct="1"/>
            <a:r>
              <a:rPr lang="en-GB" b="1" dirty="0"/>
              <a:t>Year 5 Day – Friday 28 June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700808"/>
            <a:ext cx="7272808" cy="2952229"/>
          </a:xfrm>
        </p:spPr>
        <p:txBody>
          <a:bodyPr/>
          <a:lstStyle/>
          <a:p>
            <a:pPr eaLnBrk="1" hangingPunct="1"/>
            <a:r>
              <a:rPr lang="en-GB" sz="3200" dirty="0"/>
              <a:t>Arrival </a:t>
            </a:r>
          </a:p>
          <a:p>
            <a:pPr eaLnBrk="1" hangingPunct="1"/>
            <a:r>
              <a:rPr lang="en-GB" sz="3200" dirty="0"/>
              <a:t>Lessons</a:t>
            </a:r>
          </a:p>
          <a:p>
            <a:pPr eaLnBrk="1" hangingPunct="1"/>
            <a:r>
              <a:rPr lang="en-GB" sz="3200" dirty="0"/>
              <a:t>Support from Prefects and Year 8 students</a:t>
            </a:r>
          </a:p>
          <a:p>
            <a:pPr eaLnBrk="1" hangingPunct="1"/>
            <a:r>
              <a:rPr lang="en-GB" sz="3200" dirty="0"/>
              <a:t>Brunch &amp; Lunch</a:t>
            </a:r>
          </a:p>
          <a:p>
            <a:pPr eaLnBrk="1" hangingPunct="1"/>
            <a:r>
              <a:rPr lang="en-GB" sz="3200" dirty="0"/>
              <a:t>End of the school day</a:t>
            </a:r>
          </a:p>
          <a:p>
            <a:pPr eaLnBrk="1" hangingPunct="1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1289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5048</TotalTime>
  <Words>292</Words>
  <Application>Microsoft Office PowerPoint</Application>
  <PresentationFormat>On-screen Show (4:3)</PresentationFormat>
  <Paragraphs>75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Default Design</vt:lpstr>
      <vt:lpstr>Custom Design</vt:lpstr>
      <vt:lpstr>Welcome to   John Masefield  High School</vt:lpstr>
      <vt:lpstr>Our school</vt:lpstr>
      <vt:lpstr>Excellent and enjoyable learning for all  </vt:lpstr>
      <vt:lpstr>Helping your child to achieve </vt:lpstr>
      <vt:lpstr>A community where we all support each other </vt:lpstr>
      <vt:lpstr>Enrichment</vt:lpstr>
      <vt:lpstr>Student Progress at JMHS</vt:lpstr>
      <vt:lpstr>Our school</vt:lpstr>
      <vt:lpstr>Year 5 Day – Friday 28 June</vt:lpstr>
      <vt:lpstr>PowerPoint Presentation</vt:lpstr>
      <vt:lpstr>Year 6 Transition</vt:lpstr>
      <vt:lpstr>Year 7 Transition</vt:lpstr>
      <vt:lpstr>This Evening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gsrfgs</dc:title>
  <dc:creator>Peter Hammond</dc:creator>
  <cp:lastModifiedBy>D. Wyatt</cp:lastModifiedBy>
  <cp:revision>262</cp:revision>
  <cp:lastPrinted>2019-06-06T16:42:27Z</cp:lastPrinted>
  <dcterms:created xsi:type="dcterms:W3CDTF">2008-09-04T18:13:15Z</dcterms:created>
  <dcterms:modified xsi:type="dcterms:W3CDTF">2019-06-06T18:02:38Z</dcterms:modified>
</cp:coreProperties>
</file>