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</p:sldMasterIdLst>
  <p:notesMasterIdLst>
    <p:notesMasterId r:id="rId35"/>
  </p:notesMasterIdLst>
  <p:sldIdLst>
    <p:sldId id="381" r:id="rId6"/>
    <p:sldId id="482" r:id="rId7"/>
    <p:sldId id="488" r:id="rId8"/>
    <p:sldId id="435" r:id="rId9"/>
    <p:sldId id="354" r:id="rId10"/>
    <p:sldId id="485" r:id="rId11"/>
    <p:sldId id="443" r:id="rId12"/>
    <p:sldId id="459" r:id="rId13"/>
    <p:sldId id="461" r:id="rId14"/>
    <p:sldId id="463" r:id="rId15"/>
    <p:sldId id="484" r:id="rId16"/>
    <p:sldId id="487" r:id="rId17"/>
    <p:sldId id="486" r:id="rId18"/>
    <p:sldId id="452" r:id="rId19"/>
    <p:sldId id="454" r:id="rId20"/>
    <p:sldId id="455" r:id="rId21"/>
    <p:sldId id="440" r:id="rId22"/>
    <p:sldId id="489" r:id="rId23"/>
    <p:sldId id="490" r:id="rId24"/>
    <p:sldId id="456" r:id="rId25"/>
    <p:sldId id="457" r:id="rId26"/>
    <p:sldId id="458" r:id="rId27"/>
    <p:sldId id="371" r:id="rId28"/>
    <p:sldId id="473" r:id="rId29"/>
    <p:sldId id="474" r:id="rId30"/>
    <p:sldId id="438" r:id="rId31"/>
    <p:sldId id="478" r:id="rId32"/>
    <p:sldId id="480" r:id="rId33"/>
    <p:sldId id="481" r:id="rId3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CC99FF"/>
    <a:srgbClr val="0066FF"/>
    <a:srgbClr val="FF3300"/>
    <a:srgbClr val="FF9900"/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88455" autoAdjust="0"/>
  </p:normalViewPr>
  <p:slideViewPr>
    <p:cSldViewPr>
      <p:cViewPr varScale="1">
        <p:scale>
          <a:sx n="95" d="100"/>
          <a:sy n="95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85E23E-192D-4C49-ACFB-ECEC8BECD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70DD12-C1BD-461C-B38E-98DACF4B4086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* Some students may not study a language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80AA69-C7EE-4752-A5B1-9DA7E8BFEF5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8B15A1-0E37-44CD-BC71-880C7149FB7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94587-4832-47C9-A2C8-B1AF23D26CC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463B7D-4EFC-48E5-A7B5-30159B86A0DE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B32A62-FF5E-4DC2-83DC-5233AE22A4A4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04392D-026D-4039-B5D5-31A8DD712AB0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94B1C6-813A-4589-B448-789617B2F416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55E45-647C-46B7-8C17-310FA9207975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4273E5-CAC3-4A76-AE97-C7BE2955E028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DA7504-7679-4331-BDEA-949FD6BEA5FE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72E13-3CC7-4D2C-BABF-CA4B368EFCBE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9BA0FE-39B5-4E21-A539-B513393020F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169AD-A111-4CB3-A1C8-DF38D6624D0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0B0A2A-FCEA-489C-B832-01772034010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173ECA-BDA8-4E57-9FE5-1C9F4D0B3B4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897373-8467-456F-8BC4-63509FF5AE5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EDA98E-F786-42FE-A892-76803D175C3F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2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274638"/>
            <a:ext cx="1639887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075" y="274638"/>
            <a:ext cx="4770438" cy="5891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65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922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24075" y="1412875"/>
            <a:ext cx="6562725" cy="47529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514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922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24075" y="1412875"/>
            <a:ext cx="3205163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638" y="1412875"/>
            <a:ext cx="3205162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38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922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24075" y="1412875"/>
            <a:ext cx="3205163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1638" y="1412875"/>
            <a:ext cx="320516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1638" y="3865563"/>
            <a:ext cx="3205162" cy="2300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65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19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22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98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09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188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804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59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924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164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518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65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19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075" y="1412875"/>
            <a:ext cx="3205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638" y="1412875"/>
            <a:ext cx="32051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94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8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13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standards.dfes.gov.uk/trainingschools/" TargetMode="Externa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5" Type="http://schemas.openxmlformats.org/officeDocument/2006/relationships/image" Target="../media/image6.jpeg"/><Relationship Id="rId3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standards.dfes.gov.uk/specialistschools/what_are/arts/" TargetMode="External"/><Relationship Id="rId20" Type="http://schemas.openxmlformats.org/officeDocument/2006/relationships/hyperlink" Target="http://www.artscouncil.org.uk/artsmark/" TargetMode="Externa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32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4.png"/><Relationship Id="rId28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31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healthyschools.gov.uk/" TargetMode="External"/><Relationship Id="rId27" Type="http://schemas.openxmlformats.org/officeDocument/2006/relationships/image" Target="../media/image8.jpeg"/><Relationship Id="rId30" Type="http://schemas.openxmlformats.org/officeDocument/2006/relationships/hyperlink" Target="http://www.investorsinpeople.co.uk/IIP/Web/default.htm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1414463" y="0"/>
            <a:ext cx="7729537" cy="63087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12875"/>
            <a:ext cx="6778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9" name="Picture 12" descr="Arts College logo">
            <a:hlinkClick r:id="rId16" tooltip="External link to DfES Arts Colleges website, opens in a new window"/>
          </p:cNvPr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6370638"/>
            <a:ext cx="34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Training Schools logo">
            <a:hlinkClick r:id="rId18" tooltip="External link to Training Schools website, opens in a new window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396038"/>
            <a:ext cx="5032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6" descr="Arts Mark logo">
            <a:hlinkClick r:id="rId20" tooltip="External link to Arts Mark website, opens in a new window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6381750"/>
            <a:ext cx="35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Healthy Schools logo">
            <a:hlinkClick r:id="rId22" tooltip="External link to Healthy Schools website, opens in a new window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6381750"/>
            <a:ext cx="5746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9" descr="JMHS Round Logo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191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1" descr="John Masefield High School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849813"/>
            <a:ext cx="12588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4" descr="Six_mentor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939925"/>
            <a:ext cx="125888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5" descr="Lang_girls_small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003300"/>
            <a:ext cx="12588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6" descr="charity1a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909888"/>
            <a:ext cx="12588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0" descr="School Achievement Award logo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326188"/>
            <a:ext cx="11731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32" descr="Investors in People logo">
            <a:hlinkClick r:id="rId30" tooltip="External link to Investors In People website, opens in a new window"/>
          </p:cNvPr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343650"/>
            <a:ext cx="733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33" descr="football1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5834063"/>
            <a:ext cx="128111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35" descr="John Masefield High School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388"/>
            <a:ext cx="12541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9"/>
          <p:cNvSpPr>
            <a:spLocks noChangeArrowheads="1"/>
          </p:cNvSpPr>
          <p:nvPr userDrawn="1"/>
        </p:nvSpPr>
        <p:spPr bwMode="auto">
          <a:xfrm>
            <a:off x="1227138" y="0"/>
            <a:ext cx="209550" cy="6858000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  <p:sldLayoutId id="2147484925" r:id="rId12"/>
    <p:sldLayoutId id="2147484926" r:id="rId13"/>
    <p:sldLayoutId id="214748492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2800">
          <a:solidFill>
            <a:srgbClr val="FFFF66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2000">
          <a:solidFill>
            <a:srgbClr val="FFFF66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17638" y="765175"/>
            <a:ext cx="6489700" cy="2879725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chemeClr val="tx1"/>
                </a:solidFill>
              </a:rPr>
              <a:t>Welcome to our </a:t>
            </a:r>
            <a:br>
              <a:rPr lang="en-US" altLang="en-US" sz="4400" b="1" smtClean="0">
                <a:solidFill>
                  <a:schemeClr val="tx1"/>
                </a:solidFill>
              </a:rPr>
            </a:br>
            <a:r>
              <a:rPr lang="en-US" altLang="en-US" sz="4400" b="1" smtClean="0">
                <a:solidFill>
                  <a:schemeClr val="tx1"/>
                </a:solidFill>
              </a:rPr>
              <a:t>Key Stage 4 Courses Evening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92275" y="4005263"/>
            <a:ext cx="5765800" cy="12969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smtClean="0">
                <a:solidFill>
                  <a:schemeClr val="tx1"/>
                </a:solidFill>
              </a:rPr>
              <a:t>Thursday 23rd January 2020</a:t>
            </a:r>
            <a:endParaRPr lang="en-US" altLang="en-US" sz="2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778625" cy="922338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Any questions?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920038" cy="475297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Your science teacher will be able to discuss with you the most suitable route to choose.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In addition the following staff can also help: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GB" altLang="en-US" sz="280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Mr Jennings, Faculty Leader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Miss Clayton, Assistant Faculty 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322263" y="260350"/>
            <a:ext cx="8353425" cy="922338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GCSE Maths 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22263" y="1341438"/>
            <a:ext cx="84613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altLang="en-US" sz="2800" b="1" dirty="0" smtClean="0">
                <a:solidFill>
                  <a:schemeClr val="tx1"/>
                </a:solidFill>
                <a:latin typeface="Arial" charset="0"/>
              </a:rPr>
              <a:t>Examinations in Maths will test Number, Algebra, Data Handling, Shape Space and Measures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8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b="1" dirty="0" smtClean="0">
                <a:solidFill>
                  <a:schemeClr val="tx1"/>
                </a:solidFill>
                <a:latin typeface="Arial" charset="0"/>
              </a:rPr>
              <a:t>The exam is undertaken at the end of Year 11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8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b="1" dirty="0" smtClean="0">
                <a:solidFill>
                  <a:schemeClr val="tx1"/>
                </a:solidFill>
                <a:latin typeface="Arial" charset="0"/>
              </a:rPr>
              <a:t>Three papers of equal weighting, one of which is non-calculator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b="1" dirty="0" smtClean="0">
                <a:solidFill>
                  <a:schemeClr val="tx1"/>
                </a:solidFill>
                <a:latin typeface="Arial" charset="0"/>
              </a:rPr>
              <a:t>Two tiers of papers</a:t>
            </a:r>
            <a:r>
              <a:rPr lang="en-GB" altLang="en-US" sz="2000" b="1" dirty="0" smtClean="0">
                <a:solidFill>
                  <a:schemeClr val="tx1"/>
                </a:solidFill>
                <a:latin typeface="Arial" charset="0"/>
              </a:rPr>
              <a:t> (entry confirmed in March Year 11)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GB" altLang="en-US" sz="2400" b="1" dirty="0" smtClean="0">
                <a:solidFill>
                  <a:schemeClr val="tx1"/>
                </a:solidFill>
                <a:latin typeface="Arial" charset="0"/>
              </a:rPr>
              <a:t>Foundation 5-1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GB" altLang="en-US" sz="2400" b="1" dirty="0" smtClean="0">
                <a:solidFill>
                  <a:schemeClr val="tx1"/>
                </a:solidFill>
                <a:latin typeface="Arial" charset="0"/>
              </a:rPr>
              <a:t>Higher 9-4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8064500" cy="47529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800" b="1" smtClean="0">
                <a:solidFill>
                  <a:schemeClr val="tx1"/>
                </a:solidFill>
              </a:rPr>
              <a:t>KS4 Course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135938" cy="922337"/>
          </a:xfrm>
        </p:spPr>
        <p:txBody>
          <a:bodyPr/>
          <a:lstStyle/>
          <a:p>
            <a:r>
              <a:rPr lang="en-GB" altLang="en-US" b="1" smtClean="0">
                <a:solidFill>
                  <a:schemeClr val="tx1"/>
                </a:solidFill>
              </a:rPr>
              <a:t>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147050" cy="4752975"/>
          </a:xfrm>
        </p:spPr>
        <p:txBody>
          <a:bodyPr/>
          <a:lstStyle/>
          <a:p>
            <a:r>
              <a:rPr lang="en-GB" altLang="en-US" sz="2800" smtClean="0">
                <a:solidFill>
                  <a:schemeClr val="tx1"/>
                </a:solidFill>
              </a:rPr>
              <a:t>There will be two pathways,</a:t>
            </a:r>
            <a:r>
              <a:rPr lang="en-GB" altLang="en-US" sz="2800" b="1" smtClean="0">
                <a:solidFill>
                  <a:schemeClr val="tx1"/>
                </a:solidFill>
              </a:rPr>
              <a:t> A </a:t>
            </a:r>
            <a:r>
              <a:rPr lang="en-GB" altLang="en-US" sz="2800" smtClean="0">
                <a:solidFill>
                  <a:schemeClr val="tx1"/>
                </a:solidFill>
              </a:rPr>
              <a:t>and </a:t>
            </a:r>
            <a:r>
              <a:rPr lang="en-GB" altLang="en-US" sz="2800" b="1" smtClean="0">
                <a:solidFill>
                  <a:schemeClr val="tx1"/>
                </a:solidFill>
              </a:rPr>
              <a:t>B</a:t>
            </a:r>
          </a:p>
          <a:p>
            <a:r>
              <a:rPr lang="en-GB" altLang="en-US" sz="2800" b="1" smtClean="0">
                <a:solidFill>
                  <a:schemeClr val="tx1"/>
                </a:solidFill>
              </a:rPr>
              <a:t>Pathway A </a:t>
            </a:r>
            <a:r>
              <a:rPr lang="en-GB" altLang="en-US" sz="2800" smtClean="0">
                <a:solidFill>
                  <a:schemeClr val="tx1"/>
                </a:solidFill>
              </a:rPr>
              <a:t>– Students will follow the EBACC  and be expected to aim for a minimum of grade 5 (equivalent to a C+/B-) in these subjects</a:t>
            </a:r>
          </a:p>
          <a:p>
            <a:r>
              <a:rPr lang="en-GB" altLang="en-US" sz="2800" b="1" smtClean="0">
                <a:solidFill>
                  <a:schemeClr val="tx1"/>
                </a:solidFill>
              </a:rPr>
              <a:t>Pathway B </a:t>
            </a:r>
            <a:r>
              <a:rPr lang="en-GB" altLang="en-US" sz="2800" smtClean="0">
                <a:solidFill>
                  <a:schemeClr val="tx1"/>
                </a:solidFill>
              </a:rPr>
              <a:t>– Students will be offered the chance to do the EBACC but may find it more difficult to achieve a grade 5.  There will be alternative choices if they wish not to study a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79388" y="1557338"/>
            <a:ext cx="6778625" cy="346075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Part A Compulsory Subjects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989138"/>
            <a:ext cx="8207375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Arial" charset="0"/>
              </a:rPr>
              <a:t> </a:t>
            </a:r>
            <a:r>
              <a:rPr lang="en-GB" sz="3000" b="1" i="1" dirty="0">
                <a:latin typeface="Arial" charset="0"/>
              </a:rPr>
              <a:t>All</a:t>
            </a:r>
            <a:r>
              <a:rPr lang="en-GB" sz="3000" b="1" dirty="0">
                <a:latin typeface="Arial" charset="0"/>
              </a:rPr>
              <a:t> </a:t>
            </a:r>
            <a:r>
              <a:rPr lang="en-GB" sz="3000" dirty="0">
                <a:latin typeface="Arial" charset="0"/>
              </a:rPr>
              <a:t>students will study the following courses: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rial" charset="0"/>
              </a:rPr>
              <a:t>English Language and English Literature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rial" charset="0"/>
              </a:rPr>
              <a:t>Mathematics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rial" charset="0"/>
              </a:rPr>
              <a:t>Science Combined (or separate sciences; Biology, Chemistry, Physics)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rial" charset="0"/>
              </a:rPr>
              <a:t>French, German (or an alternative)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rial" charset="0"/>
              </a:rPr>
              <a:t>Geography or History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rial" charset="0"/>
              </a:rPr>
              <a:t>and non-examination courses in RE/Citizenship (Year 9), PSHE and PE.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920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GB" altLang="en-US" b="1" u="sng" kern="0" dirty="0" smtClean="0">
                <a:solidFill>
                  <a:schemeClr val="tx1"/>
                </a:solidFill>
              </a:rPr>
              <a:t>The KS4 Courses form 2020 – 2023  </a:t>
            </a:r>
            <a:r>
              <a:rPr lang="en-GB" altLang="en-US" sz="3200" kern="0" dirty="0" smtClean="0">
                <a:solidFill>
                  <a:schemeClr val="tx1"/>
                </a:solidFill>
              </a:rPr>
              <a:t>(Pages 29/30 of the options booklet)</a:t>
            </a:r>
            <a:endParaRPr lang="en-GB" altLang="en-US" b="1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04913"/>
            <a:ext cx="8424862" cy="504031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In </a:t>
            </a:r>
            <a:r>
              <a:rPr lang="en-GB" altLang="en-US" sz="2800" b="1" u="sng" smtClean="0">
                <a:solidFill>
                  <a:schemeClr val="tx1"/>
                </a:solidFill>
              </a:rPr>
              <a:t>Box A </a:t>
            </a:r>
            <a:r>
              <a:rPr lang="en-GB" altLang="en-US" sz="2800" smtClean="0">
                <a:solidFill>
                  <a:schemeClr val="tx1"/>
                </a:solidFill>
              </a:rPr>
              <a:t>you will choose French or German.  If you wish to do </a:t>
            </a:r>
            <a:r>
              <a:rPr lang="en-GB" altLang="en-US" sz="2800" b="1" smtClean="0">
                <a:solidFill>
                  <a:schemeClr val="tx1"/>
                </a:solidFill>
              </a:rPr>
              <a:t>two</a:t>
            </a:r>
            <a:r>
              <a:rPr lang="en-GB" altLang="en-US" sz="2800" smtClean="0">
                <a:solidFill>
                  <a:schemeClr val="tx1"/>
                </a:solidFill>
              </a:rPr>
              <a:t> languages please choose French here, indicating the priority order.</a:t>
            </a:r>
          </a:p>
          <a:p>
            <a:pPr marL="0" indent="0" algn="just" eaLnBrk="1" hangingPunct="1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In </a:t>
            </a:r>
            <a:r>
              <a:rPr lang="en-GB" altLang="en-US" sz="2800" b="1" u="sng" smtClean="0">
                <a:solidFill>
                  <a:schemeClr val="tx1"/>
                </a:solidFill>
              </a:rPr>
              <a:t>Box B </a:t>
            </a:r>
            <a:r>
              <a:rPr lang="en-GB" altLang="en-US" sz="2800" smtClean="0">
                <a:solidFill>
                  <a:schemeClr val="tx1"/>
                </a:solidFill>
              </a:rPr>
              <a:t>you will choose Geography or History. If you wish to do two Humanities then choose History here, indicating the priority order.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u="sng" smtClean="0">
                <a:solidFill>
                  <a:schemeClr val="tx1"/>
                </a:solidFill>
              </a:rPr>
              <a:t>Pathway B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In </a:t>
            </a:r>
            <a:r>
              <a:rPr lang="en-GB" altLang="en-US" sz="2800" b="1" u="sng" smtClean="0">
                <a:solidFill>
                  <a:schemeClr val="tx1"/>
                </a:solidFill>
              </a:rPr>
              <a:t>Box A </a:t>
            </a:r>
            <a:r>
              <a:rPr lang="en-GB" altLang="en-US" sz="2800" smtClean="0">
                <a:solidFill>
                  <a:schemeClr val="tx1"/>
                </a:solidFill>
              </a:rPr>
              <a:t>you may choose French or German or indicate that you do not wish to study a language.</a:t>
            </a:r>
            <a:endParaRPr lang="en-GB" altLang="en-US" sz="280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In </a:t>
            </a:r>
            <a:r>
              <a:rPr lang="en-GB" altLang="en-US" sz="2800" b="1" u="sng" smtClean="0">
                <a:solidFill>
                  <a:schemeClr val="tx1"/>
                </a:solidFill>
              </a:rPr>
              <a:t>Box B </a:t>
            </a:r>
            <a:r>
              <a:rPr lang="en-GB" altLang="en-US" sz="2800" smtClean="0">
                <a:solidFill>
                  <a:schemeClr val="tx1"/>
                </a:solidFill>
              </a:rPr>
              <a:t>you will choose Geography or History</a:t>
            </a:r>
          </a:p>
          <a:p>
            <a:pPr marL="0" indent="0" eaLnBrk="1" hangingPunct="1">
              <a:buFontTx/>
              <a:buNone/>
            </a:pPr>
            <a:endParaRPr lang="en-GB" altLang="en-US" sz="280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en-US" sz="2800" smtClean="0">
              <a:solidFill>
                <a:srgbClr val="FFFF00"/>
              </a:solidFill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6143625" cy="576262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Part B Chosen Subjects </a:t>
            </a:r>
            <a:br>
              <a:rPr lang="en-GB" altLang="en-US" b="1" u="sng" smtClean="0">
                <a:solidFill>
                  <a:schemeClr val="tx1"/>
                </a:solidFill>
              </a:rPr>
            </a:br>
            <a:r>
              <a:rPr lang="en-GB" altLang="en-US" b="1" u="sng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214313" y="620713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chemeClr val="tx1"/>
                </a:solidFill>
                <a:latin typeface="Arial" panose="020B0604020202020204" pitchFamily="34" charset="0"/>
              </a:rPr>
              <a:t>Pathway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856662" cy="490538"/>
          </a:xfrm>
        </p:spPr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</a:rPr>
              <a:t>In </a:t>
            </a:r>
            <a:r>
              <a:rPr lang="en-GB" altLang="en-US" b="1" u="sng" smtClean="0">
                <a:solidFill>
                  <a:schemeClr val="tx1"/>
                </a:solidFill>
              </a:rPr>
              <a:t>Box C </a:t>
            </a:r>
            <a:r>
              <a:rPr lang="en-GB" altLang="en-US" smtClean="0">
                <a:solidFill>
                  <a:schemeClr val="tx1"/>
                </a:solidFill>
              </a:rPr>
              <a:t>you make 3 choices in priority order (one is a reserve choice)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188" y="1125538"/>
          <a:ext cx="7561262" cy="47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406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GCSE Art and design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GCSE Food Preparation and Nutrition*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68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Cambridge National </a:t>
                      </a:r>
                    </a:p>
                    <a:p>
                      <a:r>
                        <a:rPr lang="en-GB" sz="1800" dirty="0" smtClean="0"/>
                        <a:t>Enterprise and Marketing</a:t>
                      </a:r>
                      <a:endParaRPr lang="en-GB" sz="1800" dirty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GCSE German (as a second language</a:t>
                      </a:r>
                      <a:r>
                        <a:rPr lang="en-GB" sz="1800" baseline="0" dirty="0" smtClean="0"/>
                        <a:t>)</a:t>
                      </a:r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5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GCSE Computing</a:t>
                      </a:r>
                      <a:endParaRPr lang="en-GB" sz="1800" dirty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GCSE History (as a second Humanity)</a:t>
                      </a:r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BTEC Health and Social Care</a:t>
                      </a:r>
                      <a:endParaRPr lang="en-GB" sz="1800" dirty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</a:rPr>
                        <a:t>GCSE Music</a:t>
                      </a:r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GCSE Dance</a:t>
                      </a:r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GCSE PE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GCSE</a:t>
                      </a:r>
                      <a:r>
                        <a:rPr lang="en-GB" sz="1800" baseline="0" dirty="0" smtClean="0"/>
                        <a:t> 3D Design*</a:t>
                      </a:r>
                      <a:endParaRPr lang="en-GB" sz="1800" dirty="0" smtClean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81581"/>
                  </a:ext>
                </a:extLst>
              </a:tr>
              <a:tr h="680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GCSE </a:t>
                      </a:r>
                      <a:r>
                        <a:rPr lang="en-GB" sz="1800" dirty="0" smtClean="0"/>
                        <a:t>Drama</a:t>
                      </a:r>
                    </a:p>
                    <a:p>
                      <a:endParaRPr lang="en-GB" sz="1800" dirty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BTEC Travel and Tourism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 marL="91428" marR="91428" marT="45665" marB="456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036" name="TextBox 7"/>
          <p:cNvSpPr txBox="1">
            <a:spLocks noChangeArrowheads="1"/>
          </p:cNvSpPr>
          <p:nvPr/>
        </p:nvSpPr>
        <p:spPr bwMode="auto">
          <a:xfrm>
            <a:off x="684213" y="5792788"/>
            <a:ext cx="74168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Your order of preference is very important.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* Students can only study one technology option.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01713" y="260350"/>
            <a:ext cx="6778625" cy="346075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Box 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08013" y="833438"/>
            <a:ext cx="7569200" cy="540385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FontTx/>
              <a:buNone/>
            </a:pPr>
            <a:r>
              <a:rPr lang="en-GB" altLang="en-US" smtClean="0">
                <a:solidFill>
                  <a:schemeClr val="tx1"/>
                </a:solidFill>
              </a:rPr>
              <a:t>Students wishing to be considered for Separate Sciences must tick the box to confirm this.</a:t>
            </a:r>
          </a:p>
          <a:p>
            <a:pPr marL="0" indent="0" algn="just">
              <a:spcBef>
                <a:spcPts val="600"/>
              </a:spcBef>
              <a:buFontTx/>
              <a:buNone/>
            </a:pPr>
            <a:endParaRPr lang="en-GB" altLang="en-US" smtClean="0">
              <a:solidFill>
                <a:schemeClr val="tx1"/>
              </a:solidFill>
            </a:endParaRP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7872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18991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280400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6778625" cy="922337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New GCSEs- graded 1 to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7777163" cy="4752975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1 = GCSE grade F/G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2 = </a:t>
            </a:r>
            <a:r>
              <a:rPr lang="en-GB" dirty="0">
                <a:solidFill>
                  <a:schemeClr val="tx1"/>
                </a:solidFill>
              </a:rPr>
              <a:t>GCSE </a:t>
            </a:r>
            <a:r>
              <a:rPr lang="en-GB" dirty="0" smtClean="0">
                <a:solidFill>
                  <a:schemeClr val="tx1"/>
                </a:solidFill>
              </a:rPr>
              <a:t>grade 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3 = GCSE grade 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4 = GCSE grade C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5= GCSE grade C+ or B-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6= GCSE grade B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7= </a:t>
            </a:r>
            <a:r>
              <a:rPr lang="en-GB" dirty="0">
                <a:solidFill>
                  <a:schemeClr val="tx1"/>
                </a:solidFill>
              </a:rPr>
              <a:t>GCSE grade </a:t>
            </a:r>
            <a:r>
              <a:rPr lang="en-GB" dirty="0" smtClean="0">
                <a:solidFill>
                  <a:schemeClr val="tx1"/>
                </a:solidFill>
              </a:rPr>
              <a:t>A</a:t>
            </a:r>
            <a:endParaRPr lang="en-GB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8= </a:t>
            </a:r>
            <a:r>
              <a:rPr lang="en-GB" dirty="0">
                <a:solidFill>
                  <a:schemeClr val="tx1"/>
                </a:solidFill>
              </a:rPr>
              <a:t>GCSE grade </a:t>
            </a:r>
            <a:r>
              <a:rPr lang="en-GB" dirty="0" smtClean="0">
                <a:solidFill>
                  <a:schemeClr val="tx1"/>
                </a:solidFill>
              </a:rPr>
              <a:t>A*</a:t>
            </a:r>
            <a:endParaRPr lang="en-GB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9= Exceptional standard above GCSE A*</a:t>
            </a:r>
            <a:endParaRPr lang="en-GB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337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Subject Allocation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7993062" cy="4752975"/>
          </a:xfrm>
        </p:spPr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</a:rPr>
              <a:t>All student choices are considered at the same time.</a:t>
            </a:r>
          </a:p>
          <a:p>
            <a:r>
              <a:rPr lang="en-GB" altLang="en-US" smtClean="0">
                <a:solidFill>
                  <a:schemeClr val="tx1"/>
                </a:solidFill>
              </a:rPr>
              <a:t>Subjects are placed into timetabled blocks to maximise student Choices based on the combinations chosen</a:t>
            </a:r>
          </a:p>
          <a:p>
            <a:r>
              <a:rPr lang="en-GB" altLang="en-US" smtClean="0">
                <a:solidFill>
                  <a:schemeClr val="tx1"/>
                </a:solidFill>
              </a:rPr>
              <a:t>Pathway A block A will be at the same time as Pathway B block B and vice 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2338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Subject Blocks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54000" y="765175"/>
            <a:ext cx="8569325" cy="2592388"/>
          </a:xfrm>
        </p:spPr>
        <p:txBody>
          <a:bodyPr/>
          <a:lstStyle/>
          <a:p>
            <a:r>
              <a:rPr lang="en-GB" altLang="en-US" sz="2800" smtClean="0">
                <a:solidFill>
                  <a:schemeClr val="tx1"/>
                </a:solidFill>
              </a:rPr>
              <a:t>There will be four Subject choice blocks</a:t>
            </a:r>
          </a:p>
          <a:p>
            <a:r>
              <a:rPr lang="en-GB" altLang="en-US" sz="2800" smtClean="0">
                <a:solidFill>
                  <a:schemeClr val="tx1"/>
                </a:solidFill>
              </a:rPr>
              <a:t>The subjects in one block are all taught at the same time on the timetable</a:t>
            </a:r>
          </a:p>
          <a:p>
            <a:r>
              <a:rPr lang="en-GB" altLang="en-US" sz="2800" b="1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631825" y="3009900"/>
            <a:ext cx="1584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panose="020B0604020202020204" pitchFamily="34" charset="0"/>
              </a:rPr>
              <a:t>Block 3 and 4 are just an example of what could happen</a:t>
            </a:r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268538"/>
            <a:ext cx="64833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222375" y="188913"/>
            <a:ext cx="6778625" cy="922337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Timetable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07375" cy="47529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solidFill>
                  <a:schemeClr val="tx1"/>
                </a:solidFill>
              </a:rPr>
              <a:t>A Year 9 timetable may look like this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852328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88913"/>
            <a:ext cx="6778625" cy="561975"/>
          </a:xfrm>
        </p:spPr>
        <p:txBody>
          <a:bodyPr/>
          <a:lstStyle/>
          <a:p>
            <a:pPr eaLnBrk="1" hangingPunct="1"/>
            <a:r>
              <a:rPr lang="en-GB" altLang="en-US" b="1" u="sng" smtClean="0">
                <a:solidFill>
                  <a:schemeClr val="tx1"/>
                </a:solidFill>
              </a:rPr>
              <a:t>Calendar of events</a:t>
            </a:r>
            <a:endParaRPr lang="en-US" altLang="en-US" b="1" u="sng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052513"/>
            <a:ext cx="8424863" cy="5399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KS4 Course choice interviews will commence on Monday 27th January.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23850" y="2338388"/>
          <a:ext cx="8704263" cy="2944812"/>
        </p:xfrm>
        <a:graphic>
          <a:graphicData uri="http://schemas.openxmlformats.org/drawingml/2006/table">
            <a:tbl>
              <a:tblPr firstRow="1" firstCol="1" bandRow="1"/>
              <a:tblGrid>
                <a:gridCol w="482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KS4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Course choice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interview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period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January 27th  – February 7th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Y8 Parents Evening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February 6th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Deadline for submitting Course forms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February 7th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Y8 Progress Check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March 2nd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9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Initial Allocations sent home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Easter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Y8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 weeks</a:t>
                      </a: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30th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Y8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Report</a:t>
                      </a: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June 22nd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08" marR="4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333500" y="115888"/>
            <a:ext cx="6778625" cy="922337"/>
          </a:xfrm>
        </p:spPr>
        <p:txBody>
          <a:bodyPr/>
          <a:lstStyle/>
          <a:p>
            <a:r>
              <a:rPr lang="en-GB" altLang="en-US" sz="3000" b="1" u="sng" smtClean="0">
                <a:solidFill>
                  <a:schemeClr val="tx1"/>
                </a:solidFill>
              </a:rPr>
              <a:t>Choosing the right Courses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68538" y="2636838"/>
            <a:ext cx="5400675" cy="792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Where are you at right now?</a:t>
            </a:r>
          </a:p>
        </p:txBody>
      </p:sp>
      <p:sp>
        <p:nvSpPr>
          <p:cNvPr id="2" name="Up Arrow 1"/>
          <p:cNvSpPr/>
          <p:nvPr/>
        </p:nvSpPr>
        <p:spPr>
          <a:xfrm rot="18454100">
            <a:off x="3001169" y="1731169"/>
            <a:ext cx="576263" cy="1152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Up Arrow 4"/>
          <p:cNvSpPr/>
          <p:nvPr/>
        </p:nvSpPr>
        <p:spPr>
          <a:xfrm rot="7792677">
            <a:off x="5534025" y="2713038"/>
            <a:ext cx="576263" cy="2382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Up Arrow 5"/>
          <p:cNvSpPr/>
          <p:nvPr/>
        </p:nvSpPr>
        <p:spPr>
          <a:xfrm rot="13597003">
            <a:off x="2691606" y="2890044"/>
            <a:ext cx="576263" cy="2028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21463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695825"/>
            <a:ext cx="16891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52975"/>
            <a:ext cx="17065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339975" y="260350"/>
            <a:ext cx="4176713" cy="922338"/>
          </a:xfrm>
        </p:spPr>
        <p:txBody>
          <a:bodyPr/>
          <a:lstStyle/>
          <a:p>
            <a:r>
              <a:rPr lang="en-GB" altLang="en-US" sz="4000" b="1" u="sng" smtClean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7632700" cy="790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b="1" smtClean="0">
                <a:solidFill>
                  <a:schemeClr val="tx1"/>
                </a:solidFill>
              </a:rPr>
              <a:t>Information Gathering – sources of information: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00338" y="2276475"/>
            <a:ext cx="41767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rgbClr val="FF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800">
                <a:solidFill>
                  <a:srgbClr val="FFFF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FFFF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rgbClr val="FFFF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b="1" kern="0" dirty="0" smtClean="0">
                <a:solidFill>
                  <a:schemeClr val="tx1"/>
                </a:solidFill>
              </a:rPr>
              <a:t>Faculty Leaders</a:t>
            </a:r>
          </a:p>
          <a:p>
            <a:pPr marL="0" indent="0">
              <a:buFontTx/>
              <a:buNone/>
              <a:defRPr/>
            </a:pPr>
            <a:r>
              <a:rPr lang="en-GB" altLang="en-US" b="1" kern="0" dirty="0" smtClean="0">
                <a:solidFill>
                  <a:schemeClr val="tx1"/>
                </a:solidFill>
              </a:rPr>
              <a:t>Teachers</a:t>
            </a:r>
          </a:p>
          <a:p>
            <a:pPr marL="0" indent="0">
              <a:buFontTx/>
              <a:buNone/>
              <a:defRPr/>
            </a:pPr>
            <a:r>
              <a:rPr lang="en-GB" altLang="en-US" b="1" kern="0" dirty="0" smtClean="0">
                <a:solidFill>
                  <a:schemeClr val="tx1"/>
                </a:solidFill>
              </a:rPr>
              <a:t>Prefects</a:t>
            </a:r>
          </a:p>
          <a:p>
            <a:pPr marL="0" indent="0">
              <a:buFontTx/>
              <a:buNone/>
              <a:defRPr/>
            </a:pPr>
            <a:r>
              <a:rPr lang="en-GB" altLang="en-US" b="1" kern="0" dirty="0" smtClean="0">
                <a:solidFill>
                  <a:schemeClr val="tx1"/>
                </a:solidFill>
              </a:rPr>
              <a:t>Other students</a:t>
            </a:r>
          </a:p>
          <a:p>
            <a:pPr marL="0" indent="0">
              <a:buFontTx/>
              <a:buNone/>
              <a:defRPr/>
            </a:pPr>
            <a:r>
              <a:rPr lang="en-GB" altLang="en-US" b="1" kern="0" dirty="0" smtClean="0">
                <a:solidFill>
                  <a:schemeClr val="tx1"/>
                </a:solidFill>
              </a:rPr>
              <a:t>Parents</a:t>
            </a:r>
          </a:p>
        </p:txBody>
      </p:sp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179388" y="5732463"/>
            <a:ext cx="88566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Arial" panose="020B0604020202020204" pitchFamily="34" charset="0"/>
              </a:rPr>
              <a:t>BUT remember all sources of information are biased. Information and experience serve as guidelines.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900113" y="-14288"/>
            <a:ext cx="7210425" cy="635001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KS4 Course Choice Interviews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179388" y="1052513"/>
            <a:ext cx="91455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Interviews can be booked in the dining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room following this presentation.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Beacon </a:t>
            </a:r>
            <a:r>
              <a:rPr lang="en-GB" altLang="en-US">
                <a:solidFill>
                  <a:schemeClr val="tx1"/>
                </a:solidFill>
              </a:rPr>
              <a:t>– Mr Evans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Holywell</a:t>
            </a:r>
            <a:r>
              <a:rPr lang="en-GB" altLang="en-US">
                <a:solidFill>
                  <a:schemeClr val="tx1"/>
                </a:solidFill>
              </a:rPr>
              <a:t> – Mr Collard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Jubilee</a:t>
            </a:r>
            <a:r>
              <a:rPr lang="en-GB" altLang="en-US">
                <a:solidFill>
                  <a:schemeClr val="tx1"/>
                </a:solidFill>
              </a:rPr>
              <a:t> – Mr Williams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Midsummer </a:t>
            </a:r>
            <a:r>
              <a:rPr lang="en-GB" altLang="en-US">
                <a:solidFill>
                  <a:schemeClr val="tx1"/>
                </a:solidFill>
              </a:rPr>
              <a:t>– Mr Wyatt (a)/Mr Hammond (b)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Selected Students </a:t>
            </a:r>
            <a:r>
              <a:rPr lang="en-GB" altLang="en-US">
                <a:solidFill>
                  <a:schemeClr val="tx1"/>
                </a:solidFill>
              </a:rPr>
              <a:t>– Mrs Barker, Miss Newnes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Following this evening appointments can be booked over the phone.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496300" cy="503237"/>
          </a:xfrm>
        </p:spPr>
        <p:txBody>
          <a:bodyPr/>
          <a:lstStyle/>
          <a:p>
            <a:r>
              <a:rPr lang="en-GB" altLang="en-US" sz="3200" b="1" u="sng" smtClean="0">
                <a:solidFill>
                  <a:schemeClr val="tx1"/>
                </a:solidFill>
              </a:rPr>
              <a:t>Dispelling the Myths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8588" y="1125538"/>
            <a:ext cx="8928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rgbClr val="FF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800">
                <a:solidFill>
                  <a:srgbClr val="FFFF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FFFF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rgbClr val="FFFF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kern="0" dirty="0" smtClean="0">
                <a:solidFill>
                  <a:schemeClr val="tx1"/>
                </a:solidFill>
              </a:rPr>
              <a:t>1</a:t>
            </a:r>
            <a:r>
              <a:rPr lang="en-GB" altLang="en-US" sz="2800" kern="0" dirty="0" smtClean="0">
                <a:solidFill>
                  <a:schemeClr val="tx1"/>
                </a:solidFill>
              </a:rPr>
              <a:t>. Courses are first come first served.</a:t>
            </a:r>
          </a:p>
          <a:p>
            <a:pPr marL="0" indent="0">
              <a:buFontTx/>
              <a:buNone/>
              <a:defRPr/>
            </a:pPr>
            <a:r>
              <a:rPr lang="en-GB" altLang="en-US" sz="2800" kern="0" dirty="0" smtClean="0">
                <a:solidFill>
                  <a:schemeClr val="tx1"/>
                </a:solidFill>
              </a:rPr>
              <a:t>2. No reserve choices = I get what I want.</a:t>
            </a:r>
          </a:p>
          <a:p>
            <a:pPr marL="0" indent="0">
              <a:buFontTx/>
              <a:buNone/>
              <a:defRPr/>
            </a:pPr>
            <a:r>
              <a:rPr lang="en-GB" altLang="en-US" sz="2800" kern="0" dirty="0" smtClean="0">
                <a:solidFill>
                  <a:schemeClr val="tx1"/>
                </a:solidFill>
              </a:rPr>
              <a:t>3. I can change without my parents knowing.</a:t>
            </a:r>
          </a:p>
          <a:p>
            <a:pPr marL="0" indent="0">
              <a:buFontTx/>
              <a:buNone/>
              <a:defRPr/>
            </a:pPr>
            <a:r>
              <a:rPr lang="en-GB" altLang="en-US" sz="2800" kern="0" dirty="0" smtClean="0">
                <a:solidFill>
                  <a:schemeClr val="tx1"/>
                </a:solidFill>
              </a:rPr>
              <a:t>4. If I don’t take… now, I won’t be</a:t>
            </a:r>
            <a:r>
              <a:rPr lang="en-GB" altLang="en-US" sz="2800" kern="0" dirty="0">
                <a:solidFill>
                  <a:schemeClr val="tx1"/>
                </a:solidFill>
              </a:rPr>
              <a:t> </a:t>
            </a:r>
            <a:r>
              <a:rPr lang="en-GB" altLang="en-US" sz="2800" kern="0" dirty="0" smtClean="0">
                <a:solidFill>
                  <a:schemeClr val="tx1"/>
                </a:solidFill>
              </a:rPr>
              <a:t>able to study …. Later.</a:t>
            </a:r>
          </a:p>
          <a:p>
            <a:pPr marL="0" indent="0">
              <a:buFontTx/>
              <a:buNone/>
              <a:defRPr/>
            </a:pPr>
            <a:r>
              <a:rPr lang="en-GB" altLang="en-US" sz="2800" kern="0" dirty="0" smtClean="0">
                <a:solidFill>
                  <a:schemeClr val="tx1"/>
                </a:solidFill>
              </a:rPr>
              <a:t>5. Taking … means I do less work.</a:t>
            </a:r>
          </a:p>
          <a:p>
            <a:pPr marL="0" indent="0">
              <a:buFontTx/>
              <a:buNone/>
              <a:defRPr/>
            </a:pPr>
            <a:r>
              <a:rPr lang="en-GB" altLang="en-US" sz="2800" kern="0" dirty="0" smtClean="0">
                <a:solidFill>
                  <a:schemeClr val="tx1"/>
                </a:solidFill>
              </a:rPr>
              <a:t>6. If I do … I am guaranteed to do really well.</a:t>
            </a:r>
          </a:p>
          <a:p>
            <a:pPr marL="0" indent="0">
              <a:buFontTx/>
              <a:buNone/>
              <a:defRPr/>
            </a:pPr>
            <a:r>
              <a:rPr lang="en-GB" altLang="en-US" sz="2800" kern="0" dirty="0" smtClean="0">
                <a:solidFill>
                  <a:schemeClr val="tx1"/>
                </a:solidFill>
              </a:rPr>
              <a:t>7. If I take … I am bound to get that teacher.</a:t>
            </a:r>
          </a:p>
          <a:p>
            <a:pPr marL="0" indent="0">
              <a:buFontTx/>
              <a:buNone/>
              <a:defRPr/>
            </a:pPr>
            <a:r>
              <a:rPr lang="en-GB" altLang="en-US" sz="2800" kern="0" dirty="0" smtClean="0">
                <a:solidFill>
                  <a:schemeClr val="tx1"/>
                </a:solidFill>
              </a:rPr>
              <a:t>8. If my friends and I choose … we will all be together.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6778625" cy="922337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Why might I not get my course choices?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79388" y="1773238"/>
            <a:ext cx="8785225" cy="43926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solidFill>
                  <a:schemeClr val="tx1"/>
                </a:solidFill>
              </a:rPr>
              <a:t>There is a change in the staffing structure of the school</a:t>
            </a:r>
          </a:p>
          <a:p>
            <a:pPr marL="0" indent="0">
              <a:buFontTx/>
              <a:buNone/>
            </a:pPr>
            <a:r>
              <a:rPr lang="en-GB" altLang="en-US" smtClean="0">
                <a:solidFill>
                  <a:schemeClr val="tx1"/>
                </a:solidFill>
              </a:rPr>
              <a:t>There are insufficient numbers to run a course</a:t>
            </a:r>
          </a:p>
          <a:p>
            <a:pPr marL="0" indent="0">
              <a:buFontTx/>
              <a:buNone/>
            </a:pPr>
            <a:r>
              <a:rPr lang="en-GB" altLang="en-US" smtClean="0">
                <a:solidFill>
                  <a:schemeClr val="tx1"/>
                </a:solidFill>
              </a:rPr>
              <a:t>There are too many students choosing one particular course</a:t>
            </a:r>
          </a:p>
          <a:p>
            <a:pPr marL="0" indent="0">
              <a:buFontTx/>
              <a:buNone/>
            </a:pPr>
            <a:r>
              <a:rPr lang="en-GB" altLang="en-US" smtClean="0">
                <a:solidFill>
                  <a:schemeClr val="tx1"/>
                </a:solidFill>
              </a:rPr>
              <a:t>There is strong evidence to suggest this is not an appropriate choice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4032250" cy="922337"/>
          </a:xfrm>
        </p:spPr>
        <p:txBody>
          <a:bodyPr/>
          <a:lstStyle/>
          <a:p>
            <a:r>
              <a:rPr lang="en-GB" altLang="en-US" sz="4000" b="1" u="sng" smtClean="0">
                <a:solidFill>
                  <a:schemeClr val="tx1"/>
                </a:solidFill>
              </a:rPr>
              <a:t>In Summary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2113" y="1447800"/>
            <a:ext cx="8424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rgbClr val="FF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800">
                <a:solidFill>
                  <a:srgbClr val="FFFF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FFFF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rgbClr val="FFFF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sz="3600" b="1" kern="0" dirty="0" smtClean="0">
                <a:solidFill>
                  <a:schemeClr val="tx1"/>
                </a:solidFill>
              </a:rPr>
              <a:t>Seek Opinions.</a:t>
            </a:r>
          </a:p>
          <a:p>
            <a:pPr marL="0" indent="0">
              <a:buFontTx/>
              <a:buNone/>
              <a:defRPr/>
            </a:pPr>
            <a:r>
              <a:rPr lang="en-GB" altLang="en-US" sz="3600" b="1" kern="0" dirty="0" smtClean="0">
                <a:solidFill>
                  <a:schemeClr val="tx1"/>
                </a:solidFill>
              </a:rPr>
              <a:t>Listen to advice.</a:t>
            </a:r>
          </a:p>
          <a:p>
            <a:pPr marL="0" indent="0">
              <a:buFontTx/>
              <a:buNone/>
              <a:defRPr/>
            </a:pPr>
            <a:r>
              <a:rPr lang="en-GB" altLang="en-US" sz="3600" b="1" kern="0" dirty="0" smtClean="0">
                <a:solidFill>
                  <a:schemeClr val="tx1"/>
                </a:solidFill>
              </a:rPr>
              <a:t>Ask the right questions.</a:t>
            </a:r>
          </a:p>
          <a:p>
            <a:pPr marL="0" indent="0">
              <a:buFontTx/>
              <a:buNone/>
              <a:defRPr/>
            </a:pPr>
            <a:r>
              <a:rPr lang="en-GB" altLang="en-US" sz="3600" b="1" kern="0" dirty="0" smtClean="0">
                <a:solidFill>
                  <a:schemeClr val="tx1"/>
                </a:solidFill>
              </a:rPr>
              <a:t>Read the course booklet.</a:t>
            </a:r>
          </a:p>
          <a:p>
            <a:pPr marL="0" indent="0">
              <a:buFontTx/>
              <a:buNone/>
              <a:defRPr/>
            </a:pPr>
            <a:r>
              <a:rPr lang="en-GB" altLang="en-US" sz="3600" b="1" kern="0" dirty="0" smtClean="0">
                <a:solidFill>
                  <a:schemeClr val="tx1"/>
                </a:solidFill>
              </a:rPr>
              <a:t>Select the courses that work for you.</a:t>
            </a:r>
          </a:p>
          <a:p>
            <a:pPr marL="0" indent="0">
              <a:buFontTx/>
              <a:buNone/>
              <a:defRPr/>
            </a:pPr>
            <a:r>
              <a:rPr lang="en-GB" altLang="en-US" sz="3600" b="1" kern="0" dirty="0" smtClean="0">
                <a:solidFill>
                  <a:schemeClr val="tx1"/>
                </a:solidFill>
              </a:rPr>
              <a:t>Be ready to justify your choices at the interview!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333375"/>
          <a:ext cx="8353425" cy="564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7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3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J Scale</a:t>
                      </a:r>
                      <a:endParaRPr lang="en-GB" sz="20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GCSE Grade</a:t>
                      </a:r>
                      <a:endParaRPr lang="en-GB" sz="20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Comment</a:t>
                      </a:r>
                      <a:endParaRPr lang="en-GB" sz="20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9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3-5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1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 lowest grade- F/G 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9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6-8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2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9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9-11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3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19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12-14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4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Equivalent to a low C grade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15-17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5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New national expectation, just over 50 % nationally will achieve this grade across England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9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18-20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6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9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21-23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7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Equivalent to an A grade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19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24-26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8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27-29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9</a:t>
                      </a:r>
                      <a:endParaRPr lang="en-GB" sz="1800" b="1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Above an A*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about  2%  nationally will achieve this grade across England</a:t>
                      </a:r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19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30+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Beyond GCSE, at A-Level</a:t>
                      </a:r>
                      <a:r>
                        <a:rPr lang="en-GB" sz="1800" baseline="0" dirty="0" smtClean="0"/>
                        <a:t> standard</a:t>
                      </a:r>
                      <a:endParaRPr lang="en-GB" sz="1800" dirty="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778625" cy="922338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Qualification types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8" y="1989138"/>
            <a:ext cx="9009062" cy="3025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b="1" smtClean="0">
                <a:solidFill>
                  <a:schemeClr val="tx1"/>
                </a:solidFill>
              </a:rPr>
              <a:t>GCSE </a:t>
            </a:r>
          </a:p>
          <a:p>
            <a:pPr marL="0" indent="0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9-1 Grades </a:t>
            </a:r>
          </a:p>
          <a:p>
            <a:pPr marL="0" indent="0">
              <a:buFontTx/>
              <a:buNone/>
            </a:pPr>
            <a:endParaRPr lang="en-GB" altLang="en-US" sz="1600" b="1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800" b="1" smtClean="0">
                <a:solidFill>
                  <a:schemeClr val="tx1"/>
                </a:solidFill>
              </a:rPr>
              <a:t>BTEC Certificate</a:t>
            </a:r>
          </a:p>
          <a:p>
            <a:pPr marL="0" indent="0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Distinction*-Pass (9-4)</a:t>
            </a:r>
          </a:p>
          <a:p>
            <a:pPr marL="0" indent="0">
              <a:buFontTx/>
              <a:buNone/>
            </a:pPr>
            <a:endParaRPr lang="en-GB" altLang="en-US" sz="160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800" b="1" smtClean="0">
                <a:solidFill>
                  <a:schemeClr val="tx1"/>
                </a:solidFill>
              </a:rPr>
              <a:t>Cambridge National Award</a:t>
            </a:r>
          </a:p>
          <a:p>
            <a:pPr marL="0" indent="0">
              <a:buFontTx/>
              <a:buNone/>
            </a:pPr>
            <a:r>
              <a:rPr lang="en-GB" altLang="en-US" sz="2800" smtClean="0">
                <a:solidFill>
                  <a:schemeClr val="tx1"/>
                </a:solidFill>
              </a:rPr>
              <a:t>Distinction*-Pass (9-4)</a:t>
            </a:r>
          </a:p>
          <a:p>
            <a:pPr marL="0" indent="0">
              <a:buFontTx/>
              <a:buNone/>
            </a:pPr>
            <a:endParaRPr lang="en-GB" altLang="en-US" b="1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836613"/>
            <a:ext cx="8820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3000">
                <a:solidFill>
                  <a:schemeClr val="tx1"/>
                </a:solidFill>
              </a:rPr>
              <a:t>A mixture of traditional and vocational qualifications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778625" cy="922337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The Year 9 Curriculum</a:t>
            </a:r>
          </a:p>
        </p:txBody>
      </p:sp>
      <p:graphicFrame>
        <p:nvGraphicFramePr>
          <p:cNvPr id="7212" name="Group 44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569325" cy="5810250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Subject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Hours  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Qualification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English 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English and English Literature GCSE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Maths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Maths GCSE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Science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All students study Combined Science in Year 9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Language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3/2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Either French, German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Humanity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3/2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Either Geography or History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PE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PSHE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Taught in two tutor times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RE/Citizenship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0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Chosen subjects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 x 2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GCSEs, BTECs, Cambridge National</a:t>
                      </a:r>
                    </a:p>
                  </a:txBody>
                  <a:tcPr marL="91445" marR="9144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778625" cy="922337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Year 10 and 11 Curriculum</a:t>
            </a:r>
          </a:p>
        </p:txBody>
      </p:sp>
      <p:graphicFrame>
        <p:nvGraphicFramePr>
          <p:cNvPr id="7212" name="Group 44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569325" cy="5497513"/>
        </p:xfrm>
        <a:graphic>
          <a:graphicData uri="http://schemas.openxmlformats.org/drawingml/2006/table">
            <a:tbl>
              <a:tblPr/>
              <a:tblGrid>
                <a:gridCol w="172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Subject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Hours  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Qualification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English 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English and English Literature GCSE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Maths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Maths GCSE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Science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 or 6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Either GCSE combined science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Or Biology, Chemistry and Physics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PE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PSHE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Taught in two tutor times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Language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2/3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Humanity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2/3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0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Chosen subjects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 x 3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GCSEs or BTECs</a:t>
                      </a:r>
                    </a:p>
                  </a:txBody>
                  <a:tcPr marL="91445" marR="91445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107950" y="188913"/>
            <a:ext cx="7848600" cy="922337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GCSE English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105025"/>
            <a:ext cx="4319588" cy="475297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 sz="3200" b="1" smtClean="0">
                <a:solidFill>
                  <a:schemeClr val="tx1"/>
                </a:solidFill>
              </a:rPr>
              <a:t>Students take a  GCSE in English Language and a GCSE in English Literature.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671888" y="1341438"/>
            <a:ext cx="547211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 smtClean="0">
                <a:solidFill>
                  <a:schemeClr val="tx1"/>
                </a:solidFill>
                <a:latin typeface="Arial" charset="0"/>
              </a:rPr>
              <a:t>Examinations in English Language which will test reading and writing skills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800" b="1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 smtClean="0">
                <a:solidFill>
                  <a:schemeClr val="tx1"/>
                </a:solidFill>
                <a:latin typeface="Arial" charset="0"/>
              </a:rPr>
              <a:t>There will be separate speaking  and listening assessments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800" b="1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 smtClean="0">
                <a:solidFill>
                  <a:schemeClr val="tx1"/>
                </a:solidFill>
                <a:latin typeface="Arial" charset="0"/>
              </a:rPr>
              <a:t>Examinations in English Literature will  test understanding of  poetry, prose and drama texts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08025"/>
            <a:ext cx="8929687" cy="54006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200" dirty="0" smtClean="0">
                <a:solidFill>
                  <a:schemeClr val="tx1"/>
                </a:solidFill>
              </a:rPr>
              <a:t>Combined Science: (two GCSEs)</a:t>
            </a:r>
          </a:p>
          <a:p>
            <a:pPr>
              <a:defRPr/>
            </a:pPr>
            <a:r>
              <a:rPr lang="en-GB" altLang="en-US" sz="2200" dirty="0" smtClean="0">
                <a:solidFill>
                  <a:schemeClr val="tx1"/>
                </a:solidFill>
              </a:rPr>
              <a:t>Studied over 5 lessons per week in years 10/11</a:t>
            </a:r>
          </a:p>
          <a:p>
            <a:pPr>
              <a:defRPr/>
            </a:pPr>
            <a:r>
              <a:rPr lang="en-GB" altLang="en-US" sz="2200" dirty="0" smtClean="0">
                <a:solidFill>
                  <a:schemeClr val="tx1"/>
                </a:solidFill>
              </a:rPr>
              <a:t>Gives two (9-1) grades at the end of year 11</a:t>
            </a:r>
          </a:p>
          <a:p>
            <a:pPr>
              <a:defRPr/>
            </a:pPr>
            <a:r>
              <a:rPr lang="en-GB" altLang="en-US" sz="2200" dirty="0" smtClean="0">
                <a:solidFill>
                  <a:schemeClr val="tx1"/>
                </a:solidFill>
              </a:rPr>
              <a:t>6 x 1hr 10 min exams in year 11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200" b="1" dirty="0" smtClean="0">
                <a:solidFill>
                  <a:schemeClr val="tx1"/>
                </a:solidFill>
              </a:rPr>
              <a:t>OR</a:t>
            </a:r>
          </a:p>
          <a:p>
            <a:pPr marL="0" indent="0">
              <a:buFontTx/>
              <a:buNone/>
              <a:defRPr/>
            </a:pPr>
            <a:r>
              <a:rPr lang="en-GB" altLang="en-US" sz="2200" dirty="0" smtClean="0">
                <a:solidFill>
                  <a:schemeClr val="tx1"/>
                </a:solidFill>
              </a:rPr>
              <a:t>Separate Sciences: (three GCSEs)</a:t>
            </a:r>
          </a:p>
          <a:p>
            <a:pPr>
              <a:defRPr/>
            </a:pPr>
            <a:r>
              <a:rPr lang="en-GB" altLang="en-US" sz="2200" dirty="0">
                <a:solidFill>
                  <a:schemeClr val="tx1"/>
                </a:solidFill>
              </a:rPr>
              <a:t>Each subject </a:t>
            </a:r>
            <a:r>
              <a:rPr lang="en-GB" altLang="en-US" sz="2200" dirty="0" smtClean="0">
                <a:solidFill>
                  <a:schemeClr val="tx1"/>
                </a:solidFill>
              </a:rPr>
              <a:t>has 2 </a:t>
            </a:r>
            <a:r>
              <a:rPr lang="en-GB" altLang="en-US" sz="2200" dirty="0">
                <a:solidFill>
                  <a:schemeClr val="tx1"/>
                </a:solidFill>
              </a:rPr>
              <a:t>lessons per </a:t>
            </a:r>
            <a:r>
              <a:rPr lang="en-GB" altLang="en-US" sz="2200" dirty="0" smtClean="0">
                <a:solidFill>
                  <a:schemeClr val="tx1"/>
                </a:solidFill>
              </a:rPr>
              <a:t>week</a:t>
            </a:r>
            <a:endParaRPr lang="en-GB" altLang="en-US" sz="2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altLang="en-US" sz="2200" dirty="0" smtClean="0">
                <a:solidFill>
                  <a:schemeClr val="tx1"/>
                </a:solidFill>
              </a:rPr>
              <a:t>3 GCSEs studied over years 10 and 11 giving 3 (9-1) grades Biology, Chemistry and Physics</a:t>
            </a:r>
          </a:p>
          <a:p>
            <a:pPr>
              <a:defRPr/>
            </a:pPr>
            <a:r>
              <a:rPr lang="en-GB" altLang="en-US" sz="2200" dirty="0" smtClean="0">
                <a:solidFill>
                  <a:schemeClr val="tx1"/>
                </a:solidFill>
              </a:rPr>
              <a:t>6 x 1hr 45 min exams in year 11</a:t>
            </a:r>
          </a:p>
          <a:p>
            <a:pPr marL="0" indent="0">
              <a:buFontTx/>
              <a:buNone/>
              <a:defRPr/>
            </a:pPr>
            <a:r>
              <a:rPr lang="en-GB" altLang="en-US" sz="2200" dirty="0" smtClean="0">
                <a:solidFill>
                  <a:schemeClr val="tx1"/>
                </a:solidFill>
              </a:rPr>
              <a:t>Both routes</a:t>
            </a:r>
            <a:r>
              <a:rPr lang="en-GB" altLang="en-US" sz="2200" dirty="0">
                <a:solidFill>
                  <a:schemeClr val="tx1"/>
                </a:solidFill>
              </a:rPr>
              <a:t> </a:t>
            </a:r>
            <a:r>
              <a:rPr lang="en-GB" altLang="en-US" sz="2200" dirty="0" smtClean="0">
                <a:solidFill>
                  <a:schemeClr val="tx1"/>
                </a:solidFill>
              </a:rPr>
              <a:t>offer entry onto A-level science subjects.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200" b="1" dirty="0" smtClean="0">
                <a:solidFill>
                  <a:schemeClr val="tx1"/>
                </a:solidFill>
              </a:rPr>
              <a:t>Entry onto A Level subjects depend upon both grades and student effort/commitment. </a:t>
            </a:r>
            <a:endParaRPr lang="en-GB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7950" y="0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har char="•"/>
              <a:defRPr sz="3200">
                <a:solidFill>
                  <a:srgbClr val="FFFF66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rgbClr val="FFFF66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FFFF66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40000"/>
              </a:spcBef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4000" b="1" u="sng">
                <a:solidFill>
                  <a:schemeClr val="tx1"/>
                </a:solidFill>
              </a:rPr>
              <a:t>Science Options</a:t>
            </a:r>
            <a:r>
              <a:rPr lang="en-GB" altLang="en-US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489825" cy="433387"/>
          </a:xfrm>
        </p:spPr>
        <p:txBody>
          <a:bodyPr/>
          <a:lstStyle/>
          <a:p>
            <a:r>
              <a:rPr lang="en-GB" altLang="en-US" b="1" u="sng" smtClean="0">
                <a:solidFill>
                  <a:schemeClr val="tx1"/>
                </a:solidFill>
              </a:rPr>
              <a:t>Separate Sciences option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7667625" cy="540067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en-GB" altLang="en-US" sz="2000" dirty="0" smtClean="0">
                <a:solidFill>
                  <a:schemeClr val="tx1"/>
                </a:solidFill>
              </a:rPr>
              <a:t>Commit to attending an after school lesson every Tuesday in Years 10 and 11 and extra homework each week.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en-GB" altLang="en-US" sz="10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en-GB" altLang="en-US" sz="2000" dirty="0" smtClean="0">
                <a:solidFill>
                  <a:schemeClr val="tx1"/>
                </a:solidFill>
              </a:rPr>
              <a:t>Exams: 6 x 1 hour 45 minute exams (2 Biology, 2 Chemistry and 2 Physics) at the end of Year 11. This may make it more difficult for those who find writing for an extended time challenging.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en-GB" altLang="en-US" sz="10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en-GB" altLang="en-US" sz="2000" dirty="0" smtClean="0">
                <a:solidFill>
                  <a:schemeClr val="tx1"/>
                </a:solidFill>
              </a:rPr>
              <a:t>All students are welcome to </a:t>
            </a:r>
            <a:r>
              <a:rPr lang="en-GB" altLang="en-US" sz="2000" u="sng" dirty="0" smtClean="0">
                <a:solidFill>
                  <a:schemeClr val="tx1"/>
                </a:solidFill>
              </a:rPr>
              <a:t>apply</a:t>
            </a:r>
            <a:r>
              <a:rPr lang="en-GB" altLang="en-US" sz="2000" dirty="0" smtClean="0">
                <a:solidFill>
                  <a:schemeClr val="tx1"/>
                </a:solidFill>
              </a:rPr>
              <a:t> for the Separate Sciences however:</a:t>
            </a:r>
            <a:endParaRPr lang="en-GB" altLang="en-US" sz="105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en-GB" altLang="en-US" sz="2000" b="1" dirty="0" smtClean="0">
                <a:solidFill>
                  <a:schemeClr val="tx1"/>
                </a:solidFill>
              </a:rPr>
              <a:t>As this course is generally oversubscribed not all students will be offered a place. Places are decided by a combination of: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en-US" sz="2000" b="1" dirty="0" smtClean="0">
                <a:solidFill>
                  <a:schemeClr val="tx1"/>
                </a:solidFill>
              </a:rPr>
              <a:t>Effort in lessons and homework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en-US" sz="2000" b="1" dirty="0" smtClean="0">
                <a:solidFill>
                  <a:schemeClr val="tx1"/>
                </a:solidFill>
              </a:rPr>
              <a:t>Care and concentration shown in lessons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en-US" sz="2000" b="1" dirty="0" smtClean="0">
                <a:solidFill>
                  <a:schemeClr val="tx1"/>
                </a:solidFill>
              </a:rPr>
              <a:t>Attitude and commitment to extra study</a:t>
            </a:r>
          </a:p>
          <a:p>
            <a:pPr algn="just">
              <a:lnSpc>
                <a:spcPct val="90000"/>
              </a:lnSpc>
              <a:defRPr/>
            </a:pPr>
            <a:r>
              <a:rPr lang="en-GB" altLang="en-US" sz="2000" b="1" dirty="0" smtClean="0">
                <a:solidFill>
                  <a:schemeClr val="tx1"/>
                </a:solidFill>
              </a:rPr>
              <a:t>Performance in extended exams in year 9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sz="2000" b="1" dirty="0" smtClean="0"/>
          </a:p>
          <a:p>
            <a:pPr algn="just">
              <a:lnSpc>
                <a:spcPct val="90000"/>
              </a:lnSpc>
              <a:defRPr/>
            </a:pPr>
            <a:endParaRPr lang="en-GB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714C0FDA690D46B5BF67C26DBBBA4F" ma:contentTypeVersion="0" ma:contentTypeDescription="Create a new document." ma:contentTypeScope="" ma:versionID="ba982e8c0db11c97046289fc875067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28E74E-BF49-41AB-B85B-6B4D0558B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E16AF9-F9EB-4ED4-AEEF-C2DE667AF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9B8D7E-F99D-446D-9435-2ABB2CA6C870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1422</Words>
  <Application>Microsoft Office PowerPoint</Application>
  <PresentationFormat>On-screen Show (4:3)</PresentationFormat>
  <Paragraphs>288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Calibri</vt:lpstr>
      <vt:lpstr>Times New Roman</vt:lpstr>
      <vt:lpstr>Default Design</vt:lpstr>
      <vt:lpstr>Custom Design</vt:lpstr>
      <vt:lpstr>Welcome to our  Key Stage 4 Courses Evening</vt:lpstr>
      <vt:lpstr>New GCSEs- graded 1 to 9</vt:lpstr>
      <vt:lpstr>PowerPoint Presentation</vt:lpstr>
      <vt:lpstr>Qualification types</vt:lpstr>
      <vt:lpstr>The Year 9 Curriculum</vt:lpstr>
      <vt:lpstr>Year 10 and 11 Curriculum</vt:lpstr>
      <vt:lpstr>GCSE English</vt:lpstr>
      <vt:lpstr>PowerPoint Presentation</vt:lpstr>
      <vt:lpstr>Separate Sciences option</vt:lpstr>
      <vt:lpstr>Any questions?</vt:lpstr>
      <vt:lpstr>GCSE Maths </vt:lpstr>
      <vt:lpstr>PowerPoint Presentation</vt:lpstr>
      <vt:lpstr>Pathways</vt:lpstr>
      <vt:lpstr>Part A Compulsory Subjects</vt:lpstr>
      <vt:lpstr>Part B Chosen Subjects   </vt:lpstr>
      <vt:lpstr>In Box C you make 3 choices in priority order (one is a reserve choice)</vt:lpstr>
      <vt:lpstr>Box D</vt:lpstr>
      <vt:lpstr>PowerPoint Presentation</vt:lpstr>
      <vt:lpstr>PowerPoint Presentation</vt:lpstr>
      <vt:lpstr>Subject Allocation</vt:lpstr>
      <vt:lpstr>Subject Blocks</vt:lpstr>
      <vt:lpstr>Timetable</vt:lpstr>
      <vt:lpstr>Calendar of events</vt:lpstr>
      <vt:lpstr>Choosing the right Courses</vt:lpstr>
      <vt:lpstr>Next steps</vt:lpstr>
      <vt:lpstr>KS4 Course Choice Interviews</vt:lpstr>
      <vt:lpstr>Dispelling the Myths</vt:lpstr>
      <vt:lpstr>Why might I not get my course choices?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Evening ppt Nov 2014</dc:title>
  <dc:creator>Peter Hammond</dc:creator>
  <cp:lastModifiedBy>Deborah Sutcliffe</cp:lastModifiedBy>
  <cp:revision>418</cp:revision>
  <dcterms:created xsi:type="dcterms:W3CDTF">2008-09-04T18:13:15Z</dcterms:created>
  <dcterms:modified xsi:type="dcterms:W3CDTF">2020-01-27T08:26:18Z</dcterms:modified>
</cp:coreProperties>
</file>