
<file path=[Content_Types].xml><?xml version="1.0" encoding="utf-8"?>
<Types xmlns="http://schemas.openxmlformats.org/package/2006/content-types">
  <Default Extension="png" ContentType="image/png"/>
  <Default Extension="svg" ContentType="image/svg+xml"/>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7" r:id="rId5"/>
    <p:sldId id="272" r:id="rId6"/>
    <p:sldId id="258" r:id="rId7"/>
    <p:sldId id="267" r:id="rId8"/>
    <p:sldId id="268" r:id="rId9"/>
    <p:sldId id="266" r:id="rId10"/>
    <p:sldId id="262" r:id="rId11"/>
    <p:sldId id="263"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111" autoAdjust="0"/>
  </p:normalViewPr>
  <p:slideViewPr>
    <p:cSldViewPr snapToGrid="0">
      <p:cViewPr varScale="1">
        <p:scale>
          <a:sx n="81" d="100"/>
          <a:sy n="81" d="100"/>
        </p:scale>
        <p:origin x="17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5C28D-4D69-4E5B-827B-4722D3484A6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69A8A44-062E-4247-8856-E641E598B43A}">
      <dgm:prSet/>
      <dgm:spPr/>
      <dgm:t>
        <a:bodyPr/>
        <a:lstStyle/>
        <a:p>
          <a:pPr>
            <a:lnSpc>
              <a:spcPct val="100000"/>
            </a:lnSpc>
          </a:pPr>
          <a:r>
            <a:rPr lang="en-GB"/>
            <a:t>3 compulsory units.</a:t>
          </a:r>
          <a:endParaRPr lang="en-US"/>
        </a:p>
      </dgm:t>
    </dgm:pt>
    <dgm:pt modelId="{6B8AA05A-5FF5-4078-B501-AF1058824EF4}" type="parTrans" cxnId="{322C662E-EB69-464A-82BF-4B9FD82A7969}">
      <dgm:prSet/>
      <dgm:spPr/>
      <dgm:t>
        <a:bodyPr/>
        <a:lstStyle/>
        <a:p>
          <a:endParaRPr lang="en-US"/>
        </a:p>
      </dgm:t>
    </dgm:pt>
    <dgm:pt modelId="{15DE464C-1D61-43D0-B8DC-EC44DC2B942C}" type="sibTrans" cxnId="{322C662E-EB69-464A-82BF-4B9FD82A7969}">
      <dgm:prSet/>
      <dgm:spPr/>
      <dgm:t>
        <a:bodyPr/>
        <a:lstStyle/>
        <a:p>
          <a:endParaRPr lang="en-US"/>
        </a:p>
      </dgm:t>
    </dgm:pt>
    <dgm:pt modelId="{AF32D2D5-C15C-4A1A-BF58-A0CBEFBA1A73}">
      <dgm:prSet/>
      <dgm:spPr/>
      <dgm:t>
        <a:bodyPr/>
        <a:lstStyle/>
        <a:p>
          <a:pPr>
            <a:lnSpc>
              <a:spcPct val="100000"/>
            </a:lnSpc>
          </a:pPr>
          <a:r>
            <a:rPr lang="en-GB" dirty="0"/>
            <a:t>Two units are coursework worth 25% each, one is an exam worth 50%.</a:t>
          </a:r>
          <a:endParaRPr lang="en-US" dirty="0"/>
        </a:p>
      </dgm:t>
    </dgm:pt>
    <dgm:pt modelId="{B0BEC723-912F-4D36-9E37-59CE569D16A1}" type="parTrans" cxnId="{7582EAB8-7C7E-4C9A-99BF-FD4AFB3B058C}">
      <dgm:prSet/>
      <dgm:spPr/>
      <dgm:t>
        <a:bodyPr/>
        <a:lstStyle/>
        <a:p>
          <a:endParaRPr lang="en-US"/>
        </a:p>
      </dgm:t>
    </dgm:pt>
    <dgm:pt modelId="{A9FE9112-70EB-4F14-89C1-B4654A3F1C4E}" type="sibTrans" cxnId="{7582EAB8-7C7E-4C9A-99BF-FD4AFB3B058C}">
      <dgm:prSet/>
      <dgm:spPr/>
      <dgm:t>
        <a:bodyPr/>
        <a:lstStyle/>
        <a:p>
          <a:endParaRPr lang="en-US"/>
        </a:p>
      </dgm:t>
    </dgm:pt>
    <dgm:pt modelId="{A2A6D754-80BE-409D-A7E4-F74BECE512A2}">
      <dgm:prSet/>
      <dgm:spPr/>
      <dgm:t>
        <a:bodyPr/>
        <a:lstStyle/>
        <a:p>
          <a:pPr>
            <a:lnSpc>
              <a:spcPct val="100000"/>
            </a:lnSpc>
          </a:pPr>
          <a:r>
            <a:rPr lang="en-GB"/>
            <a:t>Currently students can take the exam twice.</a:t>
          </a:r>
          <a:endParaRPr lang="en-US"/>
        </a:p>
      </dgm:t>
    </dgm:pt>
    <dgm:pt modelId="{99E9C593-6979-4ACA-AFB4-685E97821EA8}" type="parTrans" cxnId="{2424B409-21C2-4E7F-8225-442EBF40C8FA}">
      <dgm:prSet/>
      <dgm:spPr/>
      <dgm:t>
        <a:bodyPr/>
        <a:lstStyle/>
        <a:p>
          <a:endParaRPr lang="en-US"/>
        </a:p>
      </dgm:t>
    </dgm:pt>
    <dgm:pt modelId="{940077CB-FE88-4F5A-8A9C-AB962BA3E309}" type="sibTrans" cxnId="{2424B409-21C2-4E7F-8225-442EBF40C8FA}">
      <dgm:prSet/>
      <dgm:spPr/>
      <dgm:t>
        <a:bodyPr/>
        <a:lstStyle/>
        <a:p>
          <a:endParaRPr lang="en-US"/>
        </a:p>
      </dgm:t>
    </dgm:pt>
    <dgm:pt modelId="{828F61AB-1DE8-436E-B3AD-A4BC0CB90580}" type="pres">
      <dgm:prSet presAssocID="{DA95C28D-4D69-4E5B-827B-4722D3484A6F}" presName="root" presStyleCnt="0">
        <dgm:presLayoutVars>
          <dgm:dir/>
          <dgm:resizeHandles val="exact"/>
        </dgm:presLayoutVars>
      </dgm:prSet>
      <dgm:spPr/>
    </dgm:pt>
    <dgm:pt modelId="{7FD20330-B42E-40CE-91BD-1C972737FAB1}" type="pres">
      <dgm:prSet presAssocID="{369A8A44-062E-4247-8856-E641E598B43A}" presName="compNode" presStyleCnt="0"/>
      <dgm:spPr/>
    </dgm:pt>
    <dgm:pt modelId="{D83804ED-8C9C-48E8-93EB-B8CC6C13AE99}" type="pres">
      <dgm:prSet presAssocID="{369A8A44-062E-4247-8856-E641E598B43A}" presName="bgRect" presStyleLbl="bgShp" presStyleIdx="0" presStyleCnt="3"/>
      <dgm:spPr/>
    </dgm:pt>
    <dgm:pt modelId="{68AD1211-D3FF-48C0-B395-96DBA66248EE}" type="pres">
      <dgm:prSet presAssocID="{369A8A44-062E-4247-8856-E641E598B4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37395521-1297-4106-8FEA-9D92F97E6C63}" type="pres">
      <dgm:prSet presAssocID="{369A8A44-062E-4247-8856-E641E598B43A}" presName="spaceRect" presStyleCnt="0"/>
      <dgm:spPr/>
    </dgm:pt>
    <dgm:pt modelId="{ACBD4B90-E9BA-41D7-8A32-4533311433BA}" type="pres">
      <dgm:prSet presAssocID="{369A8A44-062E-4247-8856-E641E598B43A}" presName="parTx" presStyleLbl="revTx" presStyleIdx="0" presStyleCnt="3">
        <dgm:presLayoutVars>
          <dgm:chMax val="0"/>
          <dgm:chPref val="0"/>
        </dgm:presLayoutVars>
      </dgm:prSet>
      <dgm:spPr/>
    </dgm:pt>
    <dgm:pt modelId="{DA377D7F-A838-401F-AD76-8A467BE8B8A5}" type="pres">
      <dgm:prSet presAssocID="{15DE464C-1D61-43D0-B8DC-EC44DC2B942C}" presName="sibTrans" presStyleCnt="0"/>
      <dgm:spPr/>
    </dgm:pt>
    <dgm:pt modelId="{DE0720EC-4ED3-4642-8653-B7D9FC8E9F72}" type="pres">
      <dgm:prSet presAssocID="{AF32D2D5-C15C-4A1A-BF58-A0CBEFBA1A73}" presName="compNode" presStyleCnt="0"/>
      <dgm:spPr/>
    </dgm:pt>
    <dgm:pt modelId="{24818D4A-B2C8-4837-905B-6FABB4222C28}" type="pres">
      <dgm:prSet presAssocID="{AF32D2D5-C15C-4A1A-BF58-A0CBEFBA1A73}" presName="bgRect" presStyleLbl="bgShp" presStyleIdx="1" presStyleCnt="3"/>
      <dgm:spPr/>
    </dgm:pt>
    <dgm:pt modelId="{15F26B69-936F-41C5-BF5A-7828CF79E88E}" type="pres">
      <dgm:prSet presAssocID="{AF32D2D5-C15C-4A1A-BF58-A0CBEFBA1A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0156A954-DBC3-433D-A3A8-EB4745B3E028}" type="pres">
      <dgm:prSet presAssocID="{AF32D2D5-C15C-4A1A-BF58-A0CBEFBA1A73}" presName="spaceRect" presStyleCnt="0"/>
      <dgm:spPr/>
    </dgm:pt>
    <dgm:pt modelId="{AFA31111-2728-4FB7-BAED-6EB5767DF9F5}" type="pres">
      <dgm:prSet presAssocID="{AF32D2D5-C15C-4A1A-BF58-A0CBEFBA1A73}" presName="parTx" presStyleLbl="revTx" presStyleIdx="1" presStyleCnt="3">
        <dgm:presLayoutVars>
          <dgm:chMax val="0"/>
          <dgm:chPref val="0"/>
        </dgm:presLayoutVars>
      </dgm:prSet>
      <dgm:spPr/>
    </dgm:pt>
    <dgm:pt modelId="{C6B53891-08BB-4655-86BE-5EE87F1BA80C}" type="pres">
      <dgm:prSet presAssocID="{A9FE9112-70EB-4F14-89C1-B4654A3F1C4E}" presName="sibTrans" presStyleCnt="0"/>
      <dgm:spPr/>
    </dgm:pt>
    <dgm:pt modelId="{FCB09908-8749-4D28-9EBB-649162B6F99D}" type="pres">
      <dgm:prSet presAssocID="{A2A6D754-80BE-409D-A7E4-F74BECE512A2}" presName="compNode" presStyleCnt="0"/>
      <dgm:spPr/>
    </dgm:pt>
    <dgm:pt modelId="{D0756BD9-BDF1-41D8-9CA0-E7B905EBAF7A}" type="pres">
      <dgm:prSet presAssocID="{A2A6D754-80BE-409D-A7E4-F74BECE512A2}" presName="bgRect" presStyleLbl="bgShp" presStyleIdx="2" presStyleCnt="3"/>
      <dgm:spPr/>
    </dgm:pt>
    <dgm:pt modelId="{3491FDA5-63E0-4390-A19D-47481D3C8AB3}" type="pres">
      <dgm:prSet presAssocID="{A2A6D754-80BE-409D-A7E4-F74BECE512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8111D1BA-3B01-42EE-B840-74E5F3260AB2}" type="pres">
      <dgm:prSet presAssocID="{A2A6D754-80BE-409D-A7E4-F74BECE512A2}" presName="spaceRect" presStyleCnt="0"/>
      <dgm:spPr/>
    </dgm:pt>
    <dgm:pt modelId="{49434474-9E30-45C5-801B-31349C28CF9A}" type="pres">
      <dgm:prSet presAssocID="{A2A6D754-80BE-409D-A7E4-F74BECE512A2}" presName="parTx" presStyleLbl="revTx" presStyleIdx="2" presStyleCnt="3">
        <dgm:presLayoutVars>
          <dgm:chMax val="0"/>
          <dgm:chPref val="0"/>
        </dgm:presLayoutVars>
      </dgm:prSet>
      <dgm:spPr/>
    </dgm:pt>
  </dgm:ptLst>
  <dgm:cxnLst>
    <dgm:cxn modelId="{2424B409-21C2-4E7F-8225-442EBF40C8FA}" srcId="{DA95C28D-4D69-4E5B-827B-4722D3484A6F}" destId="{A2A6D754-80BE-409D-A7E4-F74BECE512A2}" srcOrd="2" destOrd="0" parTransId="{99E9C593-6979-4ACA-AFB4-685E97821EA8}" sibTransId="{940077CB-FE88-4F5A-8A9C-AB962BA3E309}"/>
    <dgm:cxn modelId="{22F19814-6447-44A6-8165-5D1BA110A42E}" type="presOf" srcId="{AF32D2D5-C15C-4A1A-BF58-A0CBEFBA1A73}" destId="{AFA31111-2728-4FB7-BAED-6EB5767DF9F5}" srcOrd="0" destOrd="0" presId="urn:microsoft.com/office/officeart/2018/2/layout/IconVerticalSolidList"/>
    <dgm:cxn modelId="{322C662E-EB69-464A-82BF-4B9FD82A7969}" srcId="{DA95C28D-4D69-4E5B-827B-4722D3484A6F}" destId="{369A8A44-062E-4247-8856-E641E598B43A}" srcOrd="0" destOrd="0" parTransId="{6B8AA05A-5FF5-4078-B501-AF1058824EF4}" sibTransId="{15DE464C-1D61-43D0-B8DC-EC44DC2B942C}"/>
    <dgm:cxn modelId="{8BFC5B51-D8C6-470A-B83D-5470EB5F01A0}" type="presOf" srcId="{DA95C28D-4D69-4E5B-827B-4722D3484A6F}" destId="{828F61AB-1DE8-436E-B3AD-A4BC0CB90580}" srcOrd="0" destOrd="0" presId="urn:microsoft.com/office/officeart/2018/2/layout/IconVerticalSolidList"/>
    <dgm:cxn modelId="{FE25BE9E-DFC5-4F49-A1D4-072C4363FDCE}" type="presOf" srcId="{A2A6D754-80BE-409D-A7E4-F74BECE512A2}" destId="{49434474-9E30-45C5-801B-31349C28CF9A}" srcOrd="0" destOrd="0" presId="urn:microsoft.com/office/officeart/2018/2/layout/IconVerticalSolidList"/>
    <dgm:cxn modelId="{604A11A0-7A8F-4FE7-8910-C87339D9B99C}" type="presOf" srcId="{369A8A44-062E-4247-8856-E641E598B43A}" destId="{ACBD4B90-E9BA-41D7-8A32-4533311433BA}" srcOrd="0" destOrd="0" presId="urn:microsoft.com/office/officeart/2018/2/layout/IconVerticalSolidList"/>
    <dgm:cxn modelId="{7582EAB8-7C7E-4C9A-99BF-FD4AFB3B058C}" srcId="{DA95C28D-4D69-4E5B-827B-4722D3484A6F}" destId="{AF32D2D5-C15C-4A1A-BF58-A0CBEFBA1A73}" srcOrd="1" destOrd="0" parTransId="{B0BEC723-912F-4D36-9E37-59CE569D16A1}" sibTransId="{A9FE9112-70EB-4F14-89C1-B4654A3F1C4E}"/>
    <dgm:cxn modelId="{A53C8DAF-C04F-442E-B7C7-CB50964B9EAE}" type="presParOf" srcId="{828F61AB-1DE8-436E-B3AD-A4BC0CB90580}" destId="{7FD20330-B42E-40CE-91BD-1C972737FAB1}" srcOrd="0" destOrd="0" presId="urn:microsoft.com/office/officeart/2018/2/layout/IconVerticalSolidList"/>
    <dgm:cxn modelId="{7F322647-B33C-4D3B-AE03-0C3A59A020FD}" type="presParOf" srcId="{7FD20330-B42E-40CE-91BD-1C972737FAB1}" destId="{D83804ED-8C9C-48E8-93EB-B8CC6C13AE99}" srcOrd="0" destOrd="0" presId="urn:microsoft.com/office/officeart/2018/2/layout/IconVerticalSolidList"/>
    <dgm:cxn modelId="{3B9BDDFE-B412-4C4B-919B-00CDBC4B425C}" type="presParOf" srcId="{7FD20330-B42E-40CE-91BD-1C972737FAB1}" destId="{68AD1211-D3FF-48C0-B395-96DBA66248EE}" srcOrd="1" destOrd="0" presId="urn:microsoft.com/office/officeart/2018/2/layout/IconVerticalSolidList"/>
    <dgm:cxn modelId="{33D7DC55-BE3C-4F6F-930F-01361525372E}" type="presParOf" srcId="{7FD20330-B42E-40CE-91BD-1C972737FAB1}" destId="{37395521-1297-4106-8FEA-9D92F97E6C63}" srcOrd="2" destOrd="0" presId="urn:microsoft.com/office/officeart/2018/2/layout/IconVerticalSolidList"/>
    <dgm:cxn modelId="{058D556F-1251-4734-8423-572AE801A8DC}" type="presParOf" srcId="{7FD20330-B42E-40CE-91BD-1C972737FAB1}" destId="{ACBD4B90-E9BA-41D7-8A32-4533311433BA}" srcOrd="3" destOrd="0" presId="urn:microsoft.com/office/officeart/2018/2/layout/IconVerticalSolidList"/>
    <dgm:cxn modelId="{611EEB25-C2AE-46A2-ACBC-7C7736C11175}" type="presParOf" srcId="{828F61AB-1DE8-436E-B3AD-A4BC0CB90580}" destId="{DA377D7F-A838-401F-AD76-8A467BE8B8A5}" srcOrd="1" destOrd="0" presId="urn:microsoft.com/office/officeart/2018/2/layout/IconVerticalSolidList"/>
    <dgm:cxn modelId="{31AD6315-3049-4F8C-8241-EA856B475070}" type="presParOf" srcId="{828F61AB-1DE8-436E-B3AD-A4BC0CB90580}" destId="{DE0720EC-4ED3-4642-8653-B7D9FC8E9F72}" srcOrd="2" destOrd="0" presId="urn:microsoft.com/office/officeart/2018/2/layout/IconVerticalSolidList"/>
    <dgm:cxn modelId="{FCF17F3C-821F-44BF-9F1D-58D6DA748B48}" type="presParOf" srcId="{DE0720EC-4ED3-4642-8653-B7D9FC8E9F72}" destId="{24818D4A-B2C8-4837-905B-6FABB4222C28}" srcOrd="0" destOrd="0" presId="urn:microsoft.com/office/officeart/2018/2/layout/IconVerticalSolidList"/>
    <dgm:cxn modelId="{57F98B3D-92FC-4FD3-8F6A-834C04C864FF}" type="presParOf" srcId="{DE0720EC-4ED3-4642-8653-B7D9FC8E9F72}" destId="{15F26B69-936F-41C5-BF5A-7828CF79E88E}" srcOrd="1" destOrd="0" presId="urn:microsoft.com/office/officeart/2018/2/layout/IconVerticalSolidList"/>
    <dgm:cxn modelId="{5EFD6656-D219-435A-AA25-0D2B3156BC7B}" type="presParOf" srcId="{DE0720EC-4ED3-4642-8653-B7D9FC8E9F72}" destId="{0156A954-DBC3-433D-A3A8-EB4745B3E028}" srcOrd="2" destOrd="0" presId="urn:microsoft.com/office/officeart/2018/2/layout/IconVerticalSolidList"/>
    <dgm:cxn modelId="{D7994F33-AA06-4C8F-8612-577C1B563718}" type="presParOf" srcId="{DE0720EC-4ED3-4642-8653-B7D9FC8E9F72}" destId="{AFA31111-2728-4FB7-BAED-6EB5767DF9F5}" srcOrd="3" destOrd="0" presId="urn:microsoft.com/office/officeart/2018/2/layout/IconVerticalSolidList"/>
    <dgm:cxn modelId="{903ED43E-D6F5-4477-B5F7-DD8A90C4F434}" type="presParOf" srcId="{828F61AB-1DE8-436E-B3AD-A4BC0CB90580}" destId="{C6B53891-08BB-4655-86BE-5EE87F1BA80C}" srcOrd="3" destOrd="0" presId="urn:microsoft.com/office/officeart/2018/2/layout/IconVerticalSolidList"/>
    <dgm:cxn modelId="{BC4F7F3E-4AE4-444D-B533-E8DE41FC5821}" type="presParOf" srcId="{828F61AB-1DE8-436E-B3AD-A4BC0CB90580}" destId="{FCB09908-8749-4D28-9EBB-649162B6F99D}" srcOrd="4" destOrd="0" presId="urn:microsoft.com/office/officeart/2018/2/layout/IconVerticalSolidList"/>
    <dgm:cxn modelId="{32461C26-75C4-49E6-8E78-4FEEFCF2F0FD}" type="presParOf" srcId="{FCB09908-8749-4D28-9EBB-649162B6F99D}" destId="{D0756BD9-BDF1-41D8-9CA0-E7B905EBAF7A}" srcOrd="0" destOrd="0" presId="urn:microsoft.com/office/officeart/2018/2/layout/IconVerticalSolidList"/>
    <dgm:cxn modelId="{388FEBF4-E2F6-47F8-B492-00A8B25BC6AA}" type="presParOf" srcId="{FCB09908-8749-4D28-9EBB-649162B6F99D}" destId="{3491FDA5-63E0-4390-A19D-47481D3C8AB3}" srcOrd="1" destOrd="0" presId="urn:microsoft.com/office/officeart/2018/2/layout/IconVerticalSolidList"/>
    <dgm:cxn modelId="{126A13DE-61E5-4EA8-BCEB-355A62C80242}" type="presParOf" srcId="{FCB09908-8749-4D28-9EBB-649162B6F99D}" destId="{8111D1BA-3B01-42EE-B840-74E5F3260AB2}" srcOrd="2" destOrd="0" presId="urn:microsoft.com/office/officeart/2018/2/layout/IconVerticalSolidList"/>
    <dgm:cxn modelId="{73E11F09-7BBC-42D5-9005-EB3E925AC0B6}" type="presParOf" srcId="{FCB09908-8749-4D28-9EBB-649162B6F99D}" destId="{49434474-9E30-45C5-801B-31349C28CF9A}"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95C28D-4D69-4E5B-827B-4722D3484A6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28F61AB-1DE8-436E-B3AD-A4BC0CB90580}" type="pres">
      <dgm:prSet presAssocID="{DA95C28D-4D69-4E5B-827B-4722D3484A6F}" presName="root" presStyleCnt="0">
        <dgm:presLayoutVars>
          <dgm:dir/>
          <dgm:resizeHandles val="exact"/>
        </dgm:presLayoutVars>
      </dgm:prSet>
      <dgm:spPr/>
    </dgm:pt>
  </dgm:ptLst>
  <dgm:cxnLst>
    <dgm:cxn modelId="{8BFC5B51-D8C6-470A-B83D-5470EB5F01A0}" type="presOf" srcId="{DA95C28D-4D69-4E5B-827B-4722D3484A6F}" destId="{828F61AB-1DE8-436E-B3AD-A4BC0CB90580}" srcOrd="0"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95C28D-4D69-4E5B-827B-4722D3484A6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28F61AB-1DE8-436E-B3AD-A4BC0CB90580}" type="pres">
      <dgm:prSet presAssocID="{DA95C28D-4D69-4E5B-827B-4722D3484A6F}" presName="root" presStyleCnt="0">
        <dgm:presLayoutVars>
          <dgm:dir/>
          <dgm:resizeHandles val="exact"/>
        </dgm:presLayoutVars>
      </dgm:prSet>
      <dgm:spPr/>
    </dgm:pt>
  </dgm:ptLst>
  <dgm:cxnLst>
    <dgm:cxn modelId="{8BFC5B51-D8C6-470A-B83D-5470EB5F01A0}" type="presOf" srcId="{DA95C28D-4D69-4E5B-827B-4722D3484A6F}" destId="{828F61AB-1DE8-436E-B3AD-A4BC0CB90580}" srcOrd="0"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2CE7F8-BD0D-415A-BC0E-F0B3A342E3E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6D7CDFB-4CDE-4FF7-8337-0C651F643B7B}">
      <dgm:prSet custT="1"/>
      <dgm:spPr/>
      <dgm:t>
        <a:bodyPr/>
        <a:lstStyle/>
        <a:p>
          <a:pPr>
            <a:lnSpc>
              <a:spcPct val="100000"/>
            </a:lnSpc>
          </a:pPr>
          <a:r>
            <a:rPr lang="en-GB" sz="1800" dirty="0"/>
            <a:t>Design a product for a business</a:t>
          </a:r>
          <a:endParaRPr lang="en-US" sz="1800" dirty="0"/>
        </a:p>
      </dgm:t>
    </dgm:pt>
    <dgm:pt modelId="{4A0AED83-FC83-40DB-98FD-16E51AE4698C}" type="parTrans" cxnId="{D6D68452-C3BB-47EB-92C4-249DEB5CA215}">
      <dgm:prSet/>
      <dgm:spPr/>
      <dgm:t>
        <a:bodyPr/>
        <a:lstStyle/>
        <a:p>
          <a:endParaRPr lang="en-US"/>
        </a:p>
      </dgm:t>
    </dgm:pt>
    <dgm:pt modelId="{E5881017-9008-4D8D-8FD4-BB4FF60D453D}" type="sibTrans" cxnId="{D6D68452-C3BB-47EB-92C4-249DEB5CA215}">
      <dgm:prSet/>
      <dgm:spPr/>
      <dgm:t>
        <a:bodyPr/>
        <a:lstStyle/>
        <a:p>
          <a:endParaRPr lang="en-US"/>
        </a:p>
      </dgm:t>
    </dgm:pt>
    <dgm:pt modelId="{6B2E9160-156D-4AFA-8911-D3D96BD4D4CE}">
      <dgm:prSet custT="1"/>
      <dgm:spPr/>
      <dgm:t>
        <a:bodyPr/>
        <a:lstStyle/>
        <a:p>
          <a:pPr>
            <a:lnSpc>
              <a:spcPct val="100000"/>
            </a:lnSpc>
          </a:pPr>
          <a:r>
            <a:rPr lang="en-GB" sz="1800" dirty="0"/>
            <a:t>Determine the audience</a:t>
          </a:r>
          <a:endParaRPr lang="en-US" sz="1800" dirty="0"/>
        </a:p>
      </dgm:t>
    </dgm:pt>
    <dgm:pt modelId="{B92A415B-A81A-41D0-B90A-AAECF02A1DA4}" type="parTrans" cxnId="{E905CC1B-6490-4805-805D-7C7523ED8FDC}">
      <dgm:prSet/>
      <dgm:spPr/>
      <dgm:t>
        <a:bodyPr/>
        <a:lstStyle/>
        <a:p>
          <a:endParaRPr lang="en-US"/>
        </a:p>
      </dgm:t>
    </dgm:pt>
    <dgm:pt modelId="{8F00FD46-2CB2-4FBB-9412-EC92B0B71C49}" type="sibTrans" cxnId="{E905CC1B-6490-4805-805D-7C7523ED8FDC}">
      <dgm:prSet/>
      <dgm:spPr/>
      <dgm:t>
        <a:bodyPr/>
        <a:lstStyle/>
        <a:p>
          <a:endParaRPr lang="en-US"/>
        </a:p>
      </dgm:t>
    </dgm:pt>
    <dgm:pt modelId="{279CC893-B81D-4EE9-803C-5BF582BD823C}">
      <dgm:prSet custT="1"/>
      <dgm:spPr/>
      <dgm:t>
        <a:bodyPr/>
        <a:lstStyle/>
        <a:p>
          <a:pPr>
            <a:lnSpc>
              <a:spcPct val="100000"/>
            </a:lnSpc>
          </a:pPr>
          <a:r>
            <a:rPr lang="en-GB" sz="1800" dirty="0"/>
            <a:t>Evaluate the product</a:t>
          </a:r>
          <a:endParaRPr lang="en-US" sz="1800" dirty="0"/>
        </a:p>
      </dgm:t>
    </dgm:pt>
    <dgm:pt modelId="{6016F783-F2FE-4F36-86CF-4631B983D9C3}" type="parTrans" cxnId="{26D890D9-A241-49CC-907E-F6FF9F365850}">
      <dgm:prSet/>
      <dgm:spPr/>
      <dgm:t>
        <a:bodyPr/>
        <a:lstStyle/>
        <a:p>
          <a:endParaRPr lang="en-US"/>
        </a:p>
      </dgm:t>
    </dgm:pt>
    <dgm:pt modelId="{975A7056-2A16-4813-88B8-EAACB91DB9D5}" type="sibTrans" cxnId="{26D890D9-A241-49CC-907E-F6FF9F365850}">
      <dgm:prSet/>
      <dgm:spPr/>
      <dgm:t>
        <a:bodyPr/>
        <a:lstStyle/>
        <a:p>
          <a:endParaRPr lang="en-US"/>
        </a:p>
      </dgm:t>
    </dgm:pt>
    <dgm:pt modelId="{1743181C-BB44-4B95-A01B-DF7E270E82D4}">
      <dgm:prSet custT="1"/>
      <dgm:spPr/>
      <dgm:t>
        <a:bodyPr/>
        <a:lstStyle/>
        <a:p>
          <a:pPr>
            <a:lnSpc>
              <a:spcPct val="100000"/>
            </a:lnSpc>
          </a:pPr>
          <a:r>
            <a:rPr lang="en-GB" sz="1800"/>
            <a:t>Analyse the costs involved</a:t>
          </a:r>
          <a:endParaRPr lang="en-US" sz="1800"/>
        </a:p>
      </dgm:t>
    </dgm:pt>
    <dgm:pt modelId="{A7F7DF67-7E81-4518-AA95-96935872C2C8}" type="parTrans" cxnId="{55E41DE7-D5F5-4FF5-B150-5DA31804E3FD}">
      <dgm:prSet/>
      <dgm:spPr/>
      <dgm:t>
        <a:bodyPr/>
        <a:lstStyle/>
        <a:p>
          <a:endParaRPr lang="en-US"/>
        </a:p>
      </dgm:t>
    </dgm:pt>
    <dgm:pt modelId="{ABFC8CD9-4442-49EC-B271-4FFF996832E4}" type="sibTrans" cxnId="{55E41DE7-D5F5-4FF5-B150-5DA31804E3FD}">
      <dgm:prSet/>
      <dgm:spPr/>
      <dgm:t>
        <a:bodyPr/>
        <a:lstStyle/>
        <a:p>
          <a:endParaRPr lang="en-US"/>
        </a:p>
      </dgm:t>
    </dgm:pt>
    <dgm:pt modelId="{C8BA64A8-E196-4761-9913-ECFB3EEA5A86}">
      <dgm:prSet custT="1"/>
      <dgm:spPr/>
      <dgm:t>
        <a:bodyPr/>
        <a:lstStyle/>
        <a:p>
          <a:pPr>
            <a:lnSpc>
              <a:spcPct val="100000"/>
            </a:lnSpc>
          </a:pPr>
          <a:r>
            <a:rPr lang="en-GB" sz="1800" dirty="0"/>
            <a:t>Plan for making a profit!</a:t>
          </a:r>
          <a:endParaRPr lang="en-US" sz="1800" dirty="0"/>
        </a:p>
      </dgm:t>
    </dgm:pt>
    <dgm:pt modelId="{CF4247C2-9C60-4978-B120-412EE5D2E32B}" type="parTrans" cxnId="{EC3C3E93-594A-46D3-83A5-A3D8FA64C09B}">
      <dgm:prSet/>
      <dgm:spPr/>
      <dgm:t>
        <a:bodyPr/>
        <a:lstStyle/>
        <a:p>
          <a:endParaRPr lang="en-US"/>
        </a:p>
      </dgm:t>
    </dgm:pt>
    <dgm:pt modelId="{38F6FC3A-A99E-4DCB-B9A0-7E29FC4DE5E7}" type="sibTrans" cxnId="{EC3C3E93-594A-46D3-83A5-A3D8FA64C09B}">
      <dgm:prSet/>
      <dgm:spPr/>
      <dgm:t>
        <a:bodyPr/>
        <a:lstStyle/>
        <a:p>
          <a:endParaRPr lang="en-US"/>
        </a:p>
      </dgm:t>
    </dgm:pt>
    <dgm:pt modelId="{0D35C862-8E87-4FDD-A5DF-4AF51088A2E2}" type="pres">
      <dgm:prSet presAssocID="{0E2CE7F8-BD0D-415A-BC0E-F0B3A342E3EF}" presName="root" presStyleCnt="0">
        <dgm:presLayoutVars>
          <dgm:dir/>
          <dgm:resizeHandles val="exact"/>
        </dgm:presLayoutVars>
      </dgm:prSet>
      <dgm:spPr/>
    </dgm:pt>
    <dgm:pt modelId="{6CD4A8A8-16F7-4D39-8218-5C943D4A892C}" type="pres">
      <dgm:prSet presAssocID="{A6D7CDFB-4CDE-4FF7-8337-0C651F643B7B}" presName="compNode" presStyleCnt="0"/>
      <dgm:spPr/>
    </dgm:pt>
    <dgm:pt modelId="{7EC01EE3-C960-4CE0-8B0E-963B70A010BA}" type="pres">
      <dgm:prSet presAssocID="{A6D7CDFB-4CDE-4FF7-8337-0C651F643B7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bulb"/>
        </a:ext>
      </dgm:extLst>
    </dgm:pt>
    <dgm:pt modelId="{43F83FAA-2D2F-49D6-8737-CA2230AF7FFC}" type="pres">
      <dgm:prSet presAssocID="{A6D7CDFB-4CDE-4FF7-8337-0C651F643B7B}" presName="spaceRect" presStyleCnt="0"/>
      <dgm:spPr/>
    </dgm:pt>
    <dgm:pt modelId="{BD2FB28B-2EF8-44D0-AD68-2AEE76D633C2}" type="pres">
      <dgm:prSet presAssocID="{A6D7CDFB-4CDE-4FF7-8337-0C651F643B7B}" presName="textRect" presStyleLbl="revTx" presStyleIdx="0" presStyleCnt="5">
        <dgm:presLayoutVars>
          <dgm:chMax val="1"/>
          <dgm:chPref val="1"/>
        </dgm:presLayoutVars>
      </dgm:prSet>
      <dgm:spPr/>
    </dgm:pt>
    <dgm:pt modelId="{BDDD85DD-639C-4398-9FCC-6285D961A5C4}" type="pres">
      <dgm:prSet presAssocID="{E5881017-9008-4D8D-8FD4-BB4FF60D453D}" presName="sibTrans" presStyleCnt="0"/>
      <dgm:spPr/>
    </dgm:pt>
    <dgm:pt modelId="{26417764-B02C-4EA4-9EC4-6CFE986BBA1E}" type="pres">
      <dgm:prSet presAssocID="{6B2E9160-156D-4AFA-8911-D3D96BD4D4CE}" presName="compNode" presStyleCnt="0"/>
      <dgm:spPr/>
    </dgm:pt>
    <dgm:pt modelId="{12B1DB12-CD0F-4200-8625-CA43159AB1DE}" type="pres">
      <dgm:prSet presAssocID="{6B2E9160-156D-4AFA-8911-D3D96BD4D4C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18D33142-BC72-4C78-9F20-48E7BA164C70}" type="pres">
      <dgm:prSet presAssocID="{6B2E9160-156D-4AFA-8911-D3D96BD4D4CE}" presName="spaceRect" presStyleCnt="0"/>
      <dgm:spPr/>
    </dgm:pt>
    <dgm:pt modelId="{0255A036-9AD3-467D-9E1A-7B20092D2781}" type="pres">
      <dgm:prSet presAssocID="{6B2E9160-156D-4AFA-8911-D3D96BD4D4CE}" presName="textRect" presStyleLbl="revTx" presStyleIdx="1" presStyleCnt="5">
        <dgm:presLayoutVars>
          <dgm:chMax val="1"/>
          <dgm:chPref val="1"/>
        </dgm:presLayoutVars>
      </dgm:prSet>
      <dgm:spPr/>
    </dgm:pt>
    <dgm:pt modelId="{8CC1A7E7-86DB-48F9-9C16-67A24F8F45A1}" type="pres">
      <dgm:prSet presAssocID="{8F00FD46-2CB2-4FBB-9412-EC92B0B71C49}" presName="sibTrans" presStyleCnt="0"/>
      <dgm:spPr/>
    </dgm:pt>
    <dgm:pt modelId="{62DAB452-DF41-4C68-B709-AD94ECAC36EB}" type="pres">
      <dgm:prSet presAssocID="{279CC893-B81D-4EE9-803C-5BF582BD823C}" presName="compNode" presStyleCnt="0"/>
      <dgm:spPr/>
    </dgm:pt>
    <dgm:pt modelId="{72C3D190-6C1D-4E0C-A456-3CDB76D6D9E9}" type="pres">
      <dgm:prSet presAssocID="{279CC893-B81D-4EE9-803C-5BF582BD823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02DDA325-E831-45F4-B853-38A37A19179E}" type="pres">
      <dgm:prSet presAssocID="{279CC893-B81D-4EE9-803C-5BF582BD823C}" presName="spaceRect" presStyleCnt="0"/>
      <dgm:spPr/>
    </dgm:pt>
    <dgm:pt modelId="{0A0B4BD6-3D19-473A-BA39-D70DC8E137BD}" type="pres">
      <dgm:prSet presAssocID="{279CC893-B81D-4EE9-803C-5BF582BD823C}" presName="textRect" presStyleLbl="revTx" presStyleIdx="2" presStyleCnt="5">
        <dgm:presLayoutVars>
          <dgm:chMax val="1"/>
          <dgm:chPref val="1"/>
        </dgm:presLayoutVars>
      </dgm:prSet>
      <dgm:spPr/>
    </dgm:pt>
    <dgm:pt modelId="{ADA8A055-D8FC-441B-B9B8-3088F2B59D83}" type="pres">
      <dgm:prSet presAssocID="{975A7056-2A16-4813-88B8-EAACB91DB9D5}" presName="sibTrans" presStyleCnt="0"/>
      <dgm:spPr/>
    </dgm:pt>
    <dgm:pt modelId="{0EBC1A74-99A0-40CE-B7E8-EE68BB1C858E}" type="pres">
      <dgm:prSet presAssocID="{1743181C-BB44-4B95-A01B-DF7E270E82D4}" presName="compNode" presStyleCnt="0"/>
      <dgm:spPr/>
    </dgm:pt>
    <dgm:pt modelId="{AEF6C2CF-5EAC-440C-B7FF-FAE72A7564D4}" type="pres">
      <dgm:prSet presAssocID="{1743181C-BB44-4B95-A01B-DF7E270E82D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r chart"/>
        </a:ext>
      </dgm:extLst>
    </dgm:pt>
    <dgm:pt modelId="{12419E20-B0F2-494B-A49B-578AF7A06B8A}" type="pres">
      <dgm:prSet presAssocID="{1743181C-BB44-4B95-A01B-DF7E270E82D4}" presName="spaceRect" presStyleCnt="0"/>
      <dgm:spPr/>
    </dgm:pt>
    <dgm:pt modelId="{5FB608F1-75CB-4F7D-B0AE-F8D86666BD81}" type="pres">
      <dgm:prSet presAssocID="{1743181C-BB44-4B95-A01B-DF7E270E82D4}" presName="textRect" presStyleLbl="revTx" presStyleIdx="3" presStyleCnt="5">
        <dgm:presLayoutVars>
          <dgm:chMax val="1"/>
          <dgm:chPref val="1"/>
        </dgm:presLayoutVars>
      </dgm:prSet>
      <dgm:spPr/>
    </dgm:pt>
    <dgm:pt modelId="{81BF41AC-A6DA-4B78-A227-24B0937DD4E1}" type="pres">
      <dgm:prSet presAssocID="{ABFC8CD9-4442-49EC-B271-4FFF996832E4}" presName="sibTrans" presStyleCnt="0"/>
      <dgm:spPr/>
    </dgm:pt>
    <dgm:pt modelId="{275974C5-6459-4607-8C7C-E4E15ECFDD06}" type="pres">
      <dgm:prSet presAssocID="{C8BA64A8-E196-4761-9913-ECFB3EEA5A86}" presName="compNode" presStyleCnt="0"/>
      <dgm:spPr/>
    </dgm:pt>
    <dgm:pt modelId="{93AC87C1-AA71-4C45-B716-731FB4072115}" type="pres">
      <dgm:prSet presAssocID="{C8BA64A8-E196-4761-9913-ECFB3EEA5A8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uro"/>
        </a:ext>
      </dgm:extLst>
    </dgm:pt>
    <dgm:pt modelId="{37626E47-607A-44C9-BA3A-C378C2267AC8}" type="pres">
      <dgm:prSet presAssocID="{C8BA64A8-E196-4761-9913-ECFB3EEA5A86}" presName="spaceRect" presStyleCnt="0"/>
      <dgm:spPr/>
    </dgm:pt>
    <dgm:pt modelId="{F52B7438-FBC4-40B7-82F8-2C72D562DEFC}" type="pres">
      <dgm:prSet presAssocID="{C8BA64A8-E196-4761-9913-ECFB3EEA5A86}" presName="textRect" presStyleLbl="revTx" presStyleIdx="4" presStyleCnt="5">
        <dgm:presLayoutVars>
          <dgm:chMax val="1"/>
          <dgm:chPref val="1"/>
        </dgm:presLayoutVars>
      </dgm:prSet>
      <dgm:spPr/>
    </dgm:pt>
  </dgm:ptLst>
  <dgm:cxnLst>
    <dgm:cxn modelId="{232DFB00-03E9-46DC-ADAE-20B8FF021E1E}" type="presOf" srcId="{279CC893-B81D-4EE9-803C-5BF582BD823C}" destId="{0A0B4BD6-3D19-473A-BA39-D70DC8E137BD}" srcOrd="0" destOrd="0" presId="urn:microsoft.com/office/officeart/2018/2/layout/IconLabelList"/>
    <dgm:cxn modelId="{E905CC1B-6490-4805-805D-7C7523ED8FDC}" srcId="{0E2CE7F8-BD0D-415A-BC0E-F0B3A342E3EF}" destId="{6B2E9160-156D-4AFA-8911-D3D96BD4D4CE}" srcOrd="1" destOrd="0" parTransId="{B92A415B-A81A-41D0-B90A-AAECF02A1DA4}" sibTransId="{8F00FD46-2CB2-4FBB-9412-EC92B0B71C49}"/>
    <dgm:cxn modelId="{B7DBBF1D-9BAE-4125-89A9-4FD6458997EB}" type="presOf" srcId="{1743181C-BB44-4B95-A01B-DF7E270E82D4}" destId="{5FB608F1-75CB-4F7D-B0AE-F8D86666BD81}" srcOrd="0" destOrd="0" presId="urn:microsoft.com/office/officeart/2018/2/layout/IconLabelList"/>
    <dgm:cxn modelId="{6A4E933D-6078-45F7-B68D-420BA28E542F}" type="presOf" srcId="{A6D7CDFB-4CDE-4FF7-8337-0C651F643B7B}" destId="{BD2FB28B-2EF8-44D0-AD68-2AEE76D633C2}" srcOrd="0" destOrd="0" presId="urn:microsoft.com/office/officeart/2018/2/layout/IconLabelList"/>
    <dgm:cxn modelId="{D0400E66-6B21-49CF-AD7D-687D72233BFE}" type="presOf" srcId="{0E2CE7F8-BD0D-415A-BC0E-F0B3A342E3EF}" destId="{0D35C862-8E87-4FDD-A5DF-4AF51088A2E2}" srcOrd="0" destOrd="0" presId="urn:microsoft.com/office/officeart/2018/2/layout/IconLabelList"/>
    <dgm:cxn modelId="{D6D68452-C3BB-47EB-92C4-249DEB5CA215}" srcId="{0E2CE7F8-BD0D-415A-BC0E-F0B3A342E3EF}" destId="{A6D7CDFB-4CDE-4FF7-8337-0C651F643B7B}" srcOrd="0" destOrd="0" parTransId="{4A0AED83-FC83-40DB-98FD-16E51AE4698C}" sibTransId="{E5881017-9008-4D8D-8FD4-BB4FF60D453D}"/>
    <dgm:cxn modelId="{EC3C3E93-594A-46D3-83A5-A3D8FA64C09B}" srcId="{0E2CE7F8-BD0D-415A-BC0E-F0B3A342E3EF}" destId="{C8BA64A8-E196-4761-9913-ECFB3EEA5A86}" srcOrd="4" destOrd="0" parTransId="{CF4247C2-9C60-4978-B120-412EE5D2E32B}" sibTransId="{38F6FC3A-A99E-4DCB-B9A0-7E29FC4DE5E7}"/>
    <dgm:cxn modelId="{7414C1B2-1EE5-46CE-96AC-1D522D979A11}" type="presOf" srcId="{6B2E9160-156D-4AFA-8911-D3D96BD4D4CE}" destId="{0255A036-9AD3-467D-9E1A-7B20092D2781}" srcOrd="0" destOrd="0" presId="urn:microsoft.com/office/officeart/2018/2/layout/IconLabelList"/>
    <dgm:cxn modelId="{A547B1C1-53E5-4120-B103-25E9F1E1474A}" type="presOf" srcId="{C8BA64A8-E196-4761-9913-ECFB3EEA5A86}" destId="{F52B7438-FBC4-40B7-82F8-2C72D562DEFC}" srcOrd="0" destOrd="0" presId="urn:microsoft.com/office/officeart/2018/2/layout/IconLabelList"/>
    <dgm:cxn modelId="{26D890D9-A241-49CC-907E-F6FF9F365850}" srcId="{0E2CE7F8-BD0D-415A-BC0E-F0B3A342E3EF}" destId="{279CC893-B81D-4EE9-803C-5BF582BD823C}" srcOrd="2" destOrd="0" parTransId="{6016F783-F2FE-4F36-86CF-4631B983D9C3}" sibTransId="{975A7056-2A16-4813-88B8-EAACB91DB9D5}"/>
    <dgm:cxn modelId="{55E41DE7-D5F5-4FF5-B150-5DA31804E3FD}" srcId="{0E2CE7F8-BD0D-415A-BC0E-F0B3A342E3EF}" destId="{1743181C-BB44-4B95-A01B-DF7E270E82D4}" srcOrd="3" destOrd="0" parTransId="{A7F7DF67-7E81-4518-AA95-96935872C2C8}" sibTransId="{ABFC8CD9-4442-49EC-B271-4FFF996832E4}"/>
    <dgm:cxn modelId="{1BCEBB83-2438-48EE-AEAB-B5D48455AF4A}" type="presParOf" srcId="{0D35C862-8E87-4FDD-A5DF-4AF51088A2E2}" destId="{6CD4A8A8-16F7-4D39-8218-5C943D4A892C}" srcOrd="0" destOrd="0" presId="urn:microsoft.com/office/officeart/2018/2/layout/IconLabelList"/>
    <dgm:cxn modelId="{81907CC5-CD48-49B4-B253-6DB789C7D17F}" type="presParOf" srcId="{6CD4A8A8-16F7-4D39-8218-5C943D4A892C}" destId="{7EC01EE3-C960-4CE0-8B0E-963B70A010BA}" srcOrd="0" destOrd="0" presId="urn:microsoft.com/office/officeart/2018/2/layout/IconLabelList"/>
    <dgm:cxn modelId="{DA940501-119B-4388-9ADF-BD1D09B2DB8B}" type="presParOf" srcId="{6CD4A8A8-16F7-4D39-8218-5C943D4A892C}" destId="{43F83FAA-2D2F-49D6-8737-CA2230AF7FFC}" srcOrd="1" destOrd="0" presId="urn:microsoft.com/office/officeart/2018/2/layout/IconLabelList"/>
    <dgm:cxn modelId="{C7EC7E37-650E-4D7A-A7FC-89C729F9CBC0}" type="presParOf" srcId="{6CD4A8A8-16F7-4D39-8218-5C943D4A892C}" destId="{BD2FB28B-2EF8-44D0-AD68-2AEE76D633C2}" srcOrd="2" destOrd="0" presId="urn:microsoft.com/office/officeart/2018/2/layout/IconLabelList"/>
    <dgm:cxn modelId="{FD2F310E-7661-4B6F-82AF-2979B8552552}" type="presParOf" srcId="{0D35C862-8E87-4FDD-A5DF-4AF51088A2E2}" destId="{BDDD85DD-639C-4398-9FCC-6285D961A5C4}" srcOrd="1" destOrd="0" presId="urn:microsoft.com/office/officeart/2018/2/layout/IconLabelList"/>
    <dgm:cxn modelId="{93978550-A5F4-4958-A60E-6C31CBD618E8}" type="presParOf" srcId="{0D35C862-8E87-4FDD-A5DF-4AF51088A2E2}" destId="{26417764-B02C-4EA4-9EC4-6CFE986BBA1E}" srcOrd="2" destOrd="0" presId="urn:microsoft.com/office/officeart/2018/2/layout/IconLabelList"/>
    <dgm:cxn modelId="{17A34DF6-ED65-42AF-AE48-FA8D84212CA0}" type="presParOf" srcId="{26417764-B02C-4EA4-9EC4-6CFE986BBA1E}" destId="{12B1DB12-CD0F-4200-8625-CA43159AB1DE}" srcOrd="0" destOrd="0" presId="urn:microsoft.com/office/officeart/2018/2/layout/IconLabelList"/>
    <dgm:cxn modelId="{FA29D2CF-1C98-44C4-90B2-D09748F4A0FB}" type="presParOf" srcId="{26417764-B02C-4EA4-9EC4-6CFE986BBA1E}" destId="{18D33142-BC72-4C78-9F20-48E7BA164C70}" srcOrd="1" destOrd="0" presId="urn:microsoft.com/office/officeart/2018/2/layout/IconLabelList"/>
    <dgm:cxn modelId="{B19DBD2F-1429-45EA-953B-628D4502EDD4}" type="presParOf" srcId="{26417764-B02C-4EA4-9EC4-6CFE986BBA1E}" destId="{0255A036-9AD3-467D-9E1A-7B20092D2781}" srcOrd="2" destOrd="0" presId="urn:microsoft.com/office/officeart/2018/2/layout/IconLabelList"/>
    <dgm:cxn modelId="{F86D8C33-4C26-4C5C-9C56-8F262809C7F3}" type="presParOf" srcId="{0D35C862-8E87-4FDD-A5DF-4AF51088A2E2}" destId="{8CC1A7E7-86DB-48F9-9C16-67A24F8F45A1}" srcOrd="3" destOrd="0" presId="urn:microsoft.com/office/officeart/2018/2/layout/IconLabelList"/>
    <dgm:cxn modelId="{8789B4D4-74AD-48E5-8EA1-609234CE823A}" type="presParOf" srcId="{0D35C862-8E87-4FDD-A5DF-4AF51088A2E2}" destId="{62DAB452-DF41-4C68-B709-AD94ECAC36EB}" srcOrd="4" destOrd="0" presId="urn:microsoft.com/office/officeart/2018/2/layout/IconLabelList"/>
    <dgm:cxn modelId="{E2435337-B50D-4075-A1A5-D61D87894BF6}" type="presParOf" srcId="{62DAB452-DF41-4C68-B709-AD94ECAC36EB}" destId="{72C3D190-6C1D-4E0C-A456-3CDB76D6D9E9}" srcOrd="0" destOrd="0" presId="urn:microsoft.com/office/officeart/2018/2/layout/IconLabelList"/>
    <dgm:cxn modelId="{833D3DD7-07BD-43A6-9002-D415337501A4}" type="presParOf" srcId="{62DAB452-DF41-4C68-B709-AD94ECAC36EB}" destId="{02DDA325-E831-45F4-B853-38A37A19179E}" srcOrd="1" destOrd="0" presId="urn:microsoft.com/office/officeart/2018/2/layout/IconLabelList"/>
    <dgm:cxn modelId="{8358EF5C-7312-4C8D-A971-FA7BF8F2ECAC}" type="presParOf" srcId="{62DAB452-DF41-4C68-B709-AD94ECAC36EB}" destId="{0A0B4BD6-3D19-473A-BA39-D70DC8E137BD}" srcOrd="2" destOrd="0" presId="urn:microsoft.com/office/officeart/2018/2/layout/IconLabelList"/>
    <dgm:cxn modelId="{2DD5902D-B90F-48CF-ACB0-3ED6D9DC0094}" type="presParOf" srcId="{0D35C862-8E87-4FDD-A5DF-4AF51088A2E2}" destId="{ADA8A055-D8FC-441B-B9B8-3088F2B59D83}" srcOrd="5" destOrd="0" presId="urn:microsoft.com/office/officeart/2018/2/layout/IconLabelList"/>
    <dgm:cxn modelId="{78D06DA4-F3E2-409B-BAC2-AA6719C2639F}" type="presParOf" srcId="{0D35C862-8E87-4FDD-A5DF-4AF51088A2E2}" destId="{0EBC1A74-99A0-40CE-B7E8-EE68BB1C858E}" srcOrd="6" destOrd="0" presId="urn:microsoft.com/office/officeart/2018/2/layout/IconLabelList"/>
    <dgm:cxn modelId="{AF24E00F-31BE-4A45-BE2B-B63BFA87E605}" type="presParOf" srcId="{0EBC1A74-99A0-40CE-B7E8-EE68BB1C858E}" destId="{AEF6C2CF-5EAC-440C-B7FF-FAE72A7564D4}" srcOrd="0" destOrd="0" presId="urn:microsoft.com/office/officeart/2018/2/layout/IconLabelList"/>
    <dgm:cxn modelId="{B4661FCD-7AA9-44F1-94DF-E52A7333DC86}" type="presParOf" srcId="{0EBC1A74-99A0-40CE-B7E8-EE68BB1C858E}" destId="{12419E20-B0F2-494B-A49B-578AF7A06B8A}" srcOrd="1" destOrd="0" presId="urn:microsoft.com/office/officeart/2018/2/layout/IconLabelList"/>
    <dgm:cxn modelId="{DBBE5089-B5DA-4BD2-8879-8CA44D33C2C3}" type="presParOf" srcId="{0EBC1A74-99A0-40CE-B7E8-EE68BB1C858E}" destId="{5FB608F1-75CB-4F7D-B0AE-F8D86666BD81}" srcOrd="2" destOrd="0" presId="urn:microsoft.com/office/officeart/2018/2/layout/IconLabelList"/>
    <dgm:cxn modelId="{78D88A70-3E8A-4E07-BE24-5357C5AFF553}" type="presParOf" srcId="{0D35C862-8E87-4FDD-A5DF-4AF51088A2E2}" destId="{81BF41AC-A6DA-4B78-A227-24B0937DD4E1}" srcOrd="7" destOrd="0" presId="urn:microsoft.com/office/officeart/2018/2/layout/IconLabelList"/>
    <dgm:cxn modelId="{1FA3CBDB-0490-4E52-B3AD-B60C2241F903}" type="presParOf" srcId="{0D35C862-8E87-4FDD-A5DF-4AF51088A2E2}" destId="{275974C5-6459-4607-8C7C-E4E15ECFDD06}" srcOrd="8" destOrd="0" presId="urn:microsoft.com/office/officeart/2018/2/layout/IconLabelList"/>
    <dgm:cxn modelId="{CCF84CB6-D4B1-4F95-9435-EEEDCAE0DEF5}" type="presParOf" srcId="{275974C5-6459-4607-8C7C-E4E15ECFDD06}" destId="{93AC87C1-AA71-4C45-B716-731FB4072115}" srcOrd="0" destOrd="0" presId="urn:microsoft.com/office/officeart/2018/2/layout/IconLabelList"/>
    <dgm:cxn modelId="{A5F218DA-35C8-4A41-883F-896C69422F86}" type="presParOf" srcId="{275974C5-6459-4607-8C7C-E4E15ECFDD06}" destId="{37626E47-607A-44C9-BA3A-C378C2267AC8}" srcOrd="1" destOrd="0" presId="urn:microsoft.com/office/officeart/2018/2/layout/IconLabelList"/>
    <dgm:cxn modelId="{C4470F62-4021-4A00-997A-FB1008BA8726}" type="presParOf" srcId="{275974C5-6459-4607-8C7C-E4E15ECFDD06}" destId="{F52B7438-FBC4-40B7-82F8-2C72D562DEFC}" srcOrd="2" destOrd="0" presId="urn:microsoft.com/office/officeart/2018/2/layout/Icon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804ED-8C9C-48E8-93EB-B8CC6C13AE99}">
      <dsp:nvSpPr>
        <dsp:cNvPr id="0" name=""/>
        <dsp:cNvSpPr/>
      </dsp:nvSpPr>
      <dsp:spPr>
        <a:xfrm>
          <a:off x="0" y="680"/>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AD1211-D3FF-48C0-B395-96DBA66248EE}">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BD4B90-E9BA-41D7-8A32-4533311433BA}">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100000"/>
            </a:lnSpc>
            <a:spcBef>
              <a:spcPct val="0"/>
            </a:spcBef>
            <a:spcAft>
              <a:spcPct val="35000"/>
            </a:spcAft>
            <a:buNone/>
          </a:pPr>
          <a:r>
            <a:rPr lang="en-GB" sz="2500" kern="1200"/>
            <a:t>3 compulsory units.</a:t>
          </a:r>
          <a:endParaRPr lang="en-US" sz="2500" kern="1200"/>
        </a:p>
      </dsp:txBody>
      <dsp:txXfrm>
        <a:off x="1838352" y="680"/>
        <a:ext cx="4430685" cy="1591647"/>
      </dsp:txXfrm>
    </dsp:sp>
    <dsp:sp modelId="{24818D4A-B2C8-4837-905B-6FABB4222C28}">
      <dsp:nvSpPr>
        <dsp:cNvPr id="0" name=""/>
        <dsp:cNvSpPr/>
      </dsp:nvSpPr>
      <dsp:spPr>
        <a:xfrm>
          <a:off x="0" y="1990238"/>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F26B69-936F-41C5-BF5A-7828CF79E88E}">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A31111-2728-4FB7-BAED-6EB5767DF9F5}">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100000"/>
            </a:lnSpc>
            <a:spcBef>
              <a:spcPct val="0"/>
            </a:spcBef>
            <a:spcAft>
              <a:spcPct val="35000"/>
            </a:spcAft>
            <a:buNone/>
          </a:pPr>
          <a:r>
            <a:rPr lang="en-GB" sz="2500" kern="1200" dirty="0"/>
            <a:t>Two units are coursework worth 25% each, one is an exam worth 50%.</a:t>
          </a:r>
          <a:endParaRPr lang="en-US" sz="2500" kern="1200" dirty="0"/>
        </a:p>
      </dsp:txBody>
      <dsp:txXfrm>
        <a:off x="1838352" y="1990238"/>
        <a:ext cx="4430685" cy="1591647"/>
      </dsp:txXfrm>
    </dsp:sp>
    <dsp:sp modelId="{D0756BD9-BDF1-41D8-9CA0-E7B905EBAF7A}">
      <dsp:nvSpPr>
        <dsp:cNvPr id="0" name=""/>
        <dsp:cNvSpPr/>
      </dsp:nvSpPr>
      <dsp:spPr>
        <a:xfrm>
          <a:off x="0" y="3979797"/>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91FDA5-63E0-4390-A19D-47481D3C8AB3}">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434474-9E30-45C5-801B-31349C28CF9A}">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100000"/>
            </a:lnSpc>
            <a:spcBef>
              <a:spcPct val="0"/>
            </a:spcBef>
            <a:spcAft>
              <a:spcPct val="35000"/>
            </a:spcAft>
            <a:buNone/>
          </a:pPr>
          <a:r>
            <a:rPr lang="en-GB" sz="2500" kern="1200"/>
            <a:t>Currently students can take the exam twice.</a:t>
          </a:r>
          <a:endParaRPr lang="en-US" sz="2500" kern="1200"/>
        </a:p>
      </dsp:txBody>
      <dsp:txXfrm>
        <a:off x="1838352" y="3979797"/>
        <a:ext cx="4430685" cy="1591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01EE3-C960-4CE0-8B0E-963B70A010BA}">
      <dsp:nvSpPr>
        <dsp:cNvPr id="0" name=""/>
        <dsp:cNvSpPr/>
      </dsp:nvSpPr>
      <dsp:spPr>
        <a:xfrm>
          <a:off x="361510" y="569767"/>
          <a:ext cx="590888" cy="590888"/>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FB28B-2EF8-44D0-AD68-2AEE76D633C2}">
      <dsp:nvSpPr>
        <dsp:cNvPr id="0" name=""/>
        <dsp:cNvSpPr/>
      </dsp:nvSpPr>
      <dsp:spPr>
        <a:xfrm>
          <a:off x="411" y="1357685"/>
          <a:ext cx="1313085" cy="52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t>Design a product for a business</a:t>
          </a:r>
          <a:endParaRPr lang="en-US" sz="1800" kern="1200" dirty="0"/>
        </a:p>
      </dsp:txBody>
      <dsp:txXfrm>
        <a:off x="411" y="1357685"/>
        <a:ext cx="1313085" cy="525234"/>
      </dsp:txXfrm>
    </dsp:sp>
    <dsp:sp modelId="{12B1DB12-CD0F-4200-8625-CA43159AB1DE}">
      <dsp:nvSpPr>
        <dsp:cNvPr id="0" name=""/>
        <dsp:cNvSpPr/>
      </dsp:nvSpPr>
      <dsp:spPr>
        <a:xfrm>
          <a:off x="1904386" y="569767"/>
          <a:ext cx="590888" cy="590888"/>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55A036-9AD3-467D-9E1A-7B20092D2781}">
      <dsp:nvSpPr>
        <dsp:cNvPr id="0" name=""/>
        <dsp:cNvSpPr/>
      </dsp:nvSpPr>
      <dsp:spPr>
        <a:xfrm>
          <a:off x="1543287" y="1357685"/>
          <a:ext cx="1313085" cy="52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t>Determine the audience</a:t>
          </a:r>
          <a:endParaRPr lang="en-US" sz="1800" kern="1200" dirty="0"/>
        </a:p>
      </dsp:txBody>
      <dsp:txXfrm>
        <a:off x="1543287" y="1357685"/>
        <a:ext cx="1313085" cy="525234"/>
      </dsp:txXfrm>
    </dsp:sp>
    <dsp:sp modelId="{72C3D190-6C1D-4E0C-A456-3CDB76D6D9E9}">
      <dsp:nvSpPr>
        <dsp:cNvPr id="0" name=""/>
        <dsp:cNvSpPr/>
      </dsp:nvSpPr>
      <dsp:spPr>
        <a:xfrm>
          <a:off x="3447262" y="569767"/>
          <a:ext cx="590888" cy="590888"/>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0B4BD6-3D19-473A-BA39-D70DC8E137BD}">
      <dsp:nvSpPr>
        <dsp:cNvPr id="0" name=""/>
        <dsp:cNvSpPr/>
      </dsp:nvSpPr>
      <dsp:spPr>
        <a:xfrm>
          <a:off x="3086163" y="1357685"/>
          <a:ext cx="1313085" cy="52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t>Evaluate the product</a:t>
          </a:r>
          <a:endParaRPr lang="en-US" sz="1800" kern="1200" dirty="0"/>
        </a:p>
      </dsp:txBody>
      <dsp:txXfrm>
        <a:off x="3086163" y="1357685"/>
        <a:ext cx="1313085" cy="525234"/>
      </dsp:txXfrm>
    </dsp:sp>
    <dsp:sp modelId="{AEF6C2CF-5EAC-440C-B7FF-FAE72A7564D4}">
      <dsp:nvSpPr>
        <dsp:cNvPr id="0" name=""/>
        <dsp:cNvSpPr/>
      </dsp:nvSpPr>
      <dsp:spPr>
        <a:xfrm>
          <a:off x="4990138" y="569767"/>
          <a:ext cx="590888" cy="590888"/>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B608F1-75CB-4F7D-B0AE-F8D86666BD81}">
      <dsp:nvSpPr>
        <dsp:cNvPr id="0" name=""/>
        <dsp:cNvSpPr/>
      </dsp:nvSpPr>
      <dsp:spPr>
        <a:xfrm>
          <a:off x="4629039" y="1357685"/>
          <a:ext cx="1313085" cy="52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a:t>Analyse the costs involved</a:t>
          </a:r>
          <a:endParaRPr lang="en-US" sz="1800" kern="1200"/>
        </a:p>
      </dsp:txBody>
      <dsp:txXfrm>
        <a:off x="4629039" y="1357685"/>
        <a:ext cx="1313085" cy="525234"/>
      </dsp:txXfrm>
    </dsp:sp>
    <dsp:sp modelId="{93AC87C1-AA71-4C45-B716-731FB4072115}">
      <dsp:nvSpPr>
        <dsp:cNvPr id="0" name=""/>
        <dsp:cNvSpPr/>
      </dsp:nvSpPr>
      <dsp:spPr>
        <a:xfrm>
          <a:off x="6533014" y="569767"/>
          <a:ext cx="590888" cy="590888"/>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2B7438-FBC4-40B7-82F8-2C72D562DEFC}">
      <dsp:nvSpPr>
        <dsp:cNvPr id="0" name=""/>
        <dsp:cNvSpPr/>
      </dsp:nvSpPr>
      <dsp:spPr>
        <a:xfrm>
          <a:off x="6171915" y="1357685"/>
          <a:ext cx="1313085" cy="52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t>Plan for making a profit!</a:t>
          </a:r>
          <a:endParaRPr lang="en-US" sz="1800" kern="1200" dirty="0"/>
        </a:p>
      </dsp:txBody>
      <dsp:txXfrm>
        <a:off x="6171915" y="1357685"/>
        <a:ext cx="1313085" cy="5252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BA17C-B7C7-4FAD-A9BD-DCC559799C94}" type="datetimeFigureOut">
              <a:rPr lang="en-GB" smtClean="0"/>
              <a:t>04/01/2023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EF33A-9584-4D5D-B83C-B72147783D4B}" type="slidenum">
              <a:rPr lang="en-GB" smtClean="0"/>
              <a:t>‹#›</a:t>
            </a:fld>
            <a:endParaRPr lang="en-GB"/>
          </a:p>
        </p:txBody>
      </p:sp>
    </p:spTree>
    <p:extLst>
      <p:ext uri="{BB962C8B-B14F-4D97-AF65-F5344CB8AC3E}">
        <p14:creationId xmlns:p14="http://schemas.microsoft.com/office/powerpoint/2010/main" val="3360086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follow the OCR Cambridge National course for Enterprise and Marketing. On this route into business, students adopt a vocational approach to learning where they follow a theory based unit but then have the opportunity to apply the theory in a real life context which really supports in bringing the learning to life.</a:t>
            </a:r>
          </a:p>
        </p:txBody>
      </p:sp>
      <p:sp>
        <p:nvSpPr>
          <p:cNvPr id="4" name="Slide Number Placeholder 3"/>
          <p:cNvSpPr>
            <a:spLocks noGrp="1"/>
          </p:cNvSpPr>
          <p:nvPr>
            <p:ph type="sldNum" sz="quarter" idx="5"/>
          </p:nvPr>
        </p:nvSpPr>
        <p:spPr/>
        <p:txBody>
          <a:bodyPr/>
          <a:lstStyle/>
          <a:p>
            <a:fld id="{BBEEF33A-9584-4D5D-B83C-B72147783D4B}" type="slidenum">
              <a:rPr lang="en-GB" smtClean="0"/>
              <a:t>1</a:t>
            </a:fld>
            <a:endParaRPr lang="en-GB"/>
          </a:p>
        </p:txBody>
      </p:sp>
    </p:spTree>
    <p:extLst>
      <p:ext uri="{BB962C8B-B14F-4D97-AF65-F5344CB8AC3E}">
        <p14:creationId xmlns:p14="http://schemas.microsoft.com/office/powerpoint/2010/main" val="334372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many of our students, Business studies will be a brand new and exciting subject to choose for GCSE. We run year 9 as a stand alone transitional year to ensure all students have an adequate foundation of business key terminology and concepts required for KS4 . We assume that no students have any prior knowledge of this subject so begin year 9 learning about different types of businesses in the local area in order to be accessible for all.  We then move on to look at business success and failure along with current affairs and the UK economy. All of the modules covered in year 9 provide a solid basis for success in year 10 and 11.</a:t>
            </a:r>
            <a:endParaRPr lang="en-GB" dirty="0"/>
          </a:p>
        </p:txBody>
      </p:sp>
      <p:sp>
        <p:nvSpPr>
          <p:cNvPr id="4" name="Slide Number Placeholder 3"/>
          <p:cNvSpPr>
            <a:spLocks noGrp="1"/>
          </p:cNvSpPr>
          <p:nvPr>
            <p:ph type="sldNum" sz="quarter" idx="5"/>
          </p:nvPr>
        </p:nvSpPr>
        <p:spPr/>
        <p:txBody>
          <a:bodyPr/>
          <a:lstStyle/>
          <a:p>
            <a:fld id="{BBEEF33A-9584-4D5D-B83C-B72147783D4B}" type="slidenum">
              <a:rPr lang="en-GB" smtClean="0"/>
              <a:t>2</a:t>
            </a:fld>
            <a:endParaRPr lang="en-GB"/>
          </a:p>
        </p:txBody>
      </p:sp>
    </p:spTree>
    <p:extLst>
      <p:ext uri="{BB962C8B-B14F-4D97-AF65-F5344CB8AC3E}">
        <p14:creationId xmlns:p14="http://schemas.microsoft.com/office/powerpoint/2010/main" val="2278321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Throughout the learning journey, students will study 3 compulsory units. The first is an exam unit that carries a 50% weighting. The other two units are worth 25% each and are assessed internally and conducted through completing coursework. The preferred learning approach is that students will learn a theory element and then given the opportunity to apply it to their own imaginary business idea.</a:t>
            </a:r>
          </a:p>
        </p:txBody>
      </p:sp>
      <p:sp>
        <p:nvSpPr>
          <p:cNvPr id="4" name="Slide Number Placeholder 3"/>
          <p:cNvSpPr>
            <a:spLocks noGrp="1"/>
          </p:cNvSpPr>
          <p:nvPr>
            <p:ph type="sldNum" sz="quarter" idx="5"/>
          </p:nvPr>
        </p:nvSpPr>
        <p:spPr/>
        <p:txBody>
          <a:bodyPr/>
          <a:lstStyle/>
          <a:p>
            <a:fld id="{BBEEF33A-9584-4D5D-B83C-B72147783D4B}" type="slidenum">
              <a:rPr lang="en-GB" smtClean="0"/>
              <a:t>3</a:t>
            </a:fld>
            <a:endParaRPr lang="en-GB"/>
          </a:p>
        </p:txBody>
      </p:sp>
    </p:spTree>
    <p:extLst>
      <p:ext uri="{BB962C8B-B14F-4D97-AF65-F5344CB8AC3E}">
        <p14:creationId xmlns:p14="http://schemas.microsoft.com/office/powerpoint/2010/main" val="2216795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equivalence, vocational subject grades appear slightly differently. As you can see from the table, students will either achieve a level 1 or a level 2 and the appropriate ranking within it. </a:t>
            </a:r>
          </a:p>
          <a:p>
            <a:endParaRPr lang="en-GB" dirty="0"/>
          </a:p>
        </p:txBody>
      </p:sp>
      <p:sp>
        <p:nvSpPr>
          <p:cNvPr id="4" name="Slide Number Placeholder 3"/>
          <p:cNvSpPr>
            <a:spLocks noGrp="1"/>
          </p:cNvSpPr>
          <p:nvPr>
            <p:ph type="sldNum" sz="quarter" idx="5"/>
          </p:nvPr>
        </p:nvSpPr>
        <p:spPr/>
        <p:txBody>
          <a:bodyPr/>
          <a:lstStyle/>
          <a:p>
            <a:fld id="{BBEEF33A-9584-4D5D-B83C-B72147783D4B}" type="slidenum">
              <a:rPr lang="en-GB" smtClean="0"/>
              <a:t>4</a:t>
            </a:fld>
            <a:endParaRPr lang="en-GB"/>
          </a:p>
        </p:txBody>
      </p:sp>
    </p:spTree>
    <p:extLst>
      <p:ext uri="{BB962C8B-B14F-4D97-AF65-F5344CB8AC3E}">
        <p14:creationId xmlns:p14="http://schemas.microsoft.com/office/powerpoint/2010/main" val="12436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exam unit has 6 key strands of knowledge. Students will embark on learning about different customers’ wants and needs and how businesses adapt to target them. Students will also learn about the finances involved when starting up and running a business and how they can ensure their business will be a success. Furthermore, students will build on this by learning about the most appropriate methods of creation and innovation of products and services and how to extend their lifecycle. </a:t>
            </a:r>
          </a:p>
          <a:p>
            <a:endParaRPr lang="en-GB" dirty="0"/>
          </a:p>
        </p:txBody>
      </p:sp>
      <p:sp>
        <p:nvSpPr>
          <p:cNvPr id="4" name="Slide Number Placeholder 3"/>
          <p:cNvSpPr>
            <a:spLocks noGrp="1"/>
          </p:cNvSpPr>
          <p:nvPr>
            <p:ph type="sldNum" sz="quarter" idx="5"/>
          </p:nvPr>
        </p:nvSpPr>
        <p:spPr/>
        <p:txBody>
          <a:bodyPr/>
          <a:lstStyle/>
          <a:p>
            <a:fld id="{BBEEF33A-9584-4D5D-B83C-B72147783D4B}" type="slidenum">
              <a:rPr lang="en-GB" smtClean="0"/>
              <a:t>5</a:t>
            </a:fld>
            <a:endParaRPr lang="en-GB"/>
          </a:p>
        </p:txBody>
      </p:sp>
    </p:spTree>
    <p:extLst>
      <p:ext uri="{BB962C8B-B14F-4D97-AF65-F5344CB8AC3E}">
        <p14:creationId xmlns:p14="http://schemas.microsoft.com/office/powerpoint/2010/main" val="291200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exam unit is assessed in January of Y11 in the form of a 90 minute exam. The exam is accessible for all with the first section being multiple choice questions to </a:t>
            </a:r>
            <a:r>
              <a:rPr lang="en-GB" dirty="0" err="1"/>
              <a:t>guage</a:t>
            </a:r>
            <a:r>
              <a:rPr lang="en-GB" dirty="0"/>
              <a:t> recall and the second section having longer written answers to demonstrate understanding and application. Students are able to resit the exam in the summer of year 11 if they  wish to.</a:t>
            </a:r>
          </a:p>
        </p:txBody>
      </p:sp>
      <p:sp>
        <p:nvSpPr>
          <p:cNvPr id="4" name="Slide Number Placeholder 3"/>
          <p:cNvSpPr>
            <a:spLocks noGrp="1"/>
          </p:cNvSpPr>
          <p:nvPr>
            <p:ph type="sldNum" sz="quarter" idx="5"/>
          </p:nvPr>
        </p:nvSpPr>
        <p:spPr/>
        <p:txBody>
          <a:bodyPr/>
          <a:lstStyle/>
          <a:p>
            <a:fld id="{BBEEF33A-9584-4D5D-B83C-B72147783D4B}" type="slidenum">
              <a:rPr lang="en-GB" smtClean="0"/>
              <a:t>6</a:t>
            </a:fld>
            <a:endParaRPr lang="en-GB"/>
          </a:p>
        </p:txBody>
      </p:sp>
    </p:spTree>
    <p:extLst>
      <p:ext uri="{BB962C8B-B14F-4D97-AF65-F5344CB8AC3E}">
        <p14:creationId xmlns:p14="http://schemas.microsoft.com/office/powerpoint/2010/main" val="81953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coursework module embeds the knowledge learnt in the exam unit. This exciting module requires students to design their very own product to launch. They will undertake the market research to see what their customers want, evaluate their designs, work out the money required to launch it and then plan for success. The skills developed in this unit are very relevant to skills required in the business world and can be applied to most jobs requiring you to work with customers.</a:t>
            </a:r>
          </a:p>
        </p:txBody>
      </p:sp>
      <p:sp>
        <p:nvSpPr>
          <p:cNvPr id="4" name="Slide Number Placeholder 3"/>
          <p:cNvSpPr>
            <a:spLocks noGrp="1"/>
          </p:cNvSpPr>
          <p:nvPr>
            <p:ph type="sldNum" sz="quarter" idx="5"/>
          </p:nvPr>
        </p:nvSpPr>
        <p:spPr/>
        <p:txBody>
          <a:bodyPr/>
          <a:lstStyle/>
          <a:p>
            <a:fld id="{BBEEF33A-9584-4D5D-B83C-B72147783D4B}" type="slidenum">
              <a:rPr lang="en-GB" smtClean="0"/>
              <a:t>7</a:t>
            </a:fld>
            <a:endParaRPr lang="en-GB"/>
          </a:p>
        </p:txBody>
      </p:sp>
    </p:spTree>
    <p:extLst>
      <p:ext uri="{BB962C8B-B14F-4D97-AF65-F5344CB8AC3E}">
        <p14:creationId xmlns:p14="http://schemas.microsoft.com/office/powerpoint/2010/main" val="456182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module is one that provides students with the opportunity to be creative and entails developing a brand with a logo and a slogan and creating a marketing campaign for the product created in the previous module. The whole course concludes with students planning and conducting a professional pitch a bit like on Dragons Den to secure funding  to launch their product… well hypothetical funding. </a:t>
            </a:r>
          </a:p>
          <a:p>
            <a:endParaRPr lang="en-GB" dirty="0"/>
          </a:p>
          <a:p>
            <a:r>
              <a:rPr lang="en-GB" dirty="0"/>
              <a:t>Generally this enterprise and marketing course offers students a real, invaluable opportunity for any budding entrepreneurs to learn first-hand how to go about setting up their own business or for others to gain an insight for the future.</a:t>
            </a:r>
          </a:p>
          <a:p>
            <a:endParaRPr lang="en-GB" dirty="0"/>
          </a:p>
          <a:p>
            <a:r>
              <a:rPr lang="en-GB" dirty="0"/>
              <a:t>If you have any queries, please don’t hesitate to get in contact.</a:t>
            </a:r>
          </a:p>
        </p:txBody>
      </p:sp>
      <p:sp>
        <p:nvSpPr>
          <p:cNvPr id="4" name="Slide Number Placeholder 3"/>
          <p:cNvSpPr>
            <a:spLocks noGrp="1"/>
          </p:cNvSpPr>
          <p:nvPr>
            <p:ph type="sldNum" sz="quarter" idx="5"/>
          </p:nvPr>
        </p:nvSpPr>
        <p:spPr/>
        <p:txBody>
          <a:bodyPr/>
          <a:lstStyle/>
          <a:p>
            <a:fld id="{BBEEF33A-9584-4D5D-B83C-B72147783D4B}" type="slidenum">
              <a:rPr lang="en-GB" smtClean="0"/>
              <a:t>8</a:t>
            </a:fld>
            <a:endParaRPr lang="en-GB"/>
          </a:p>
        </p:txBody>
      </p:sp>
    </p:spTree>
    <p:extLst>
      <p:ext uri="{BB962C8B-B14F-4D97-AF65-F5344CB8AC3E}">
        <p14:creationId xmlns:p14="http://schemas.microsoft.com/office/powerpoint/2010/main" val="3609295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EEF33A-9584-4D5D-B83C-B72147783D4B}" type="slidenum">
              <a:rPr lang="en-GB" smtClean="0"/>
              <a:t>9</a:t>
            </a:fld>
            <a:endParaRPr lang="en-GB"/>
          </a:p>
        </p:txBody>
      </p:sp>
    </p:spTree>
    <p:extLst>
      <p:ext uri="{BB962C8B-B14F-4D97-AF65-F5344CB8AC3E}">
        <p14:creationId xmlns:p14="http://schemas.microsoft.com/office/powerpoint/2010/main" val="262501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6E46-BCA7-4BD6-82CD-3CBCEE373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26D5E2-9399-4665-8144-6144B46882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E603B3-69B3-432A-B95E-33F8AC26804B}"/>
              </a:ext>
            </a:extLst>
          </p:cNvPr>
          <p:cNvSpPr>
            <a:spLocks noGrp="1"/>
          </p:cNvSpPr>
          <p:nvPr>
            <p:ph type="dt" sz="half" idx="10"/>
          </p:nvPr>
        </p:nvSpPr>
        <p:spPr/>
        <p:txBody>
          <a:bodyPr/>
          <a:lstStyle/>
          <a:p>
            <a:fld id="{411545DD-9DE4-4481-87E3-386E4A5A641B}" type="datetimeFigureOut">
              <a:rPr lang="en-GB" smtClean="0"/>
              <a:t>04/01/2023</a:t>
            </a:fld>
            <a:endParaRPr lang="en-GB"/>
          </a:p>
        </p:txBody>
      </p:sp>
      <p:sp>
        <p:nvSpPr>
          <p:cNvPr id="5" name="Footer Placeholder 4">
            <a:extLst>
              <a:ext uri="{FF2B5EF4-FFF2-40B4-BE49-F238E27FC236}">
                <a16:creationId xmlns:a16="http://schemas.microsoft.com/office/drawing/2014/main" id="{DBDD3B5C-4444-4EE5-BAC2-36F21EB0C3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A62FF7-8346-4371-97CD-9E6CA4ABBE3B}"/>
              </a:ext>
            </a:extLst>
          </p:cNvPr>
          <p:cNvSpPr>
            <a:spLocks noGrp="1"/>
          </p:cNvSpPr>
          <p:nvPr>
            <p:ph type="sldNum" sz="quarter" idx="12"/>
          </p:nvPr>
        </p:nvSpPr>
        <p:spPr/>
        <p:txBody>
          <a:bodyPr/>
          <a:lstStyle/>
          <a:p>
            <a:fld id="{D7EC4F1A-38A1-448A-9A2E-AE315344F3AD}" type="slidenum">
              <a:rPr lang="en-GB" smtClean="0"/>
              <a:t>‹#›</a:t>
            </a:fld>
            <a:endParaRPr lang="en-GB"/>
          </a:p>
        </p:txBody>
      </p:sp>
    </p:spTree>
    <p:extLst>
      <p:ext uri="{BB962C8B-B14F-4D97-AF65-F5344CB8AC3E}">
        <p14:creationId xmlns:p14="http://schemas.microsoft.com/office/powerpoint/2010/main" val="337484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DEDAC-BF53-4D8D-89B9-C7129999C3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B0B117-5307-446F-B132-637AE2EADD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51175A-C328-407A-82BC-EA88CCB6C6BA}"/>
              </a:ext>
            </a:extLst>
          </p:cNvPr>
          <p:cNvSpPr>
            <a:spLocks noGrp="1"/>
          </p:cNvSpPr>
          <p:nvPr>
            <p:ph type="dt" sz="half" idx="10"/>
          </p:nvPr>
        </p:nvSpPr>
        <p:spPr/>
        <p:txBody>
          <a:bodyPr/>
          <a:lstStyle/>
          <a:p>
            <a:fld id="{411545DD-9DE4-4481-87E3-386E4A5A641B}" type="datetimeFigureOut">
              <a:rPr lang="en-GB" smtClean="0"/>
              <a:t>04/01/2023</a:t>
            </a:fld>
            <a:endParaRPr lang="en-GB"/>
          </a:p>
        </p:txBody>
      </p:sp>
      <p:sp>
        <p:nvSpPr>
          <p:cNvPr id="5" name="Footer Placeholder 4">
            <a:extLst>
              <a:ext uri="{FF2B5EF4-FFF2-40B4-BE49-F238E27FC236}">
                <a16:creationId xmlns:a16="http://schemas.microsoft.com/office/drawing/2014/main" id="{EF549A0C-65E0-4DDC-A407-7352081E65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736A48-3168-483B-BF58-0049AD748DD8}"/>
              </a:ext>
            </a:extLst>
          </p:cNvPr>
          <p:cNvSpPr>
            <a:spLocks noGrp="1"/>
          </p:cNvSpPr>
          <p:nvPr>
            <p:ph type="sldNum" sz="quarter" idx="12"/>
          </p:nvPr>
        </p:nvSpPr>
        <p:spPr/>
        <p:txBody>
          <a:bodyPr/>
          <a:lstStyle/>
          <a:p>
            <a:fld id="{D7EC4F1A-38A1-448A-9A2E-AE315344F3AD}" type="slidenum">
              <a:rPr lang="en-GB" smtClean="0"/>
              <a:t>‹#›</a:t>
            </a:fld>
            <a:endParaRPr lang="en-GB"/>
          </a:p>
        </p:txBody>
      </p:sp>
    </p:spTree>
    <p:extLst>
      <p:ext uri="{BB962C8B-B14F-4D97-AF65-F5344CB8AC3E}">
        <p14:creationId xmlns:p14="http://schemas.microsoft.com/office/powerpoint/2010/main" val="155378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A248E3-09FB-45FE-8DD8-C142282A0F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7AB648-3D6F-464B-9CFF-8488AAFB7D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AA92B5-687D-421A-90F4-8AD2653A5269}"/>
              </a:ext>
            </a:extLst>
          </p:cNvPr>
          <p:cNvSpPr>
            <a:spLocks noGrp="1"/>
          </p:cNvSpPr>
          <p:nvPr>
            <p:ph type="dt" sz="half" idx="10"/>
          </p:nvPr>
        </p:nvSpPr>
        <p:spPr/>
        <p:txBody>
          <a:bodyPr/>
          <a:lstStyle/>
          <a:p>
            <a:fld id="{411545DD-9DE4-4481-87E3-386E4A5A641B}" type="datetimeFigureOut">
              <a:rPr lang="en-GB" smtClean="0"/>
              <a:t>04/01/2023</a:t>
            </a:fld>
            <a:endParaRPr lang="en-GB"/>
          </a:p>
        </p:txBody>
      </p:sp>
      <p:sp>
        <p:nvSpPr>
          <p:cNvPr id="5" name="Footer Placeholder 4">
            <a:extLst>
              <a:ext uri="{FF2B5EF4-FFF2-40B4-BE49-F238E27FC236}">
                <a16:creationId xmlns:a16="http://schemas.microsoft.com/office/drawing/2014/main" id="{09E398D8-C8EA-412A-88C7-501D62BECB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2C7404-2AE2-417E-86EC-DE808EE33DC1}"/>
              </a:ext>
            </a:extLst>
          </p:cNvPr>
          <p:cNvSpPr>
            <a:spLocks noGrp="1"/>
          </p:cNvSpPr>
          <p:nvPr>
            <p:ph type="sldNum" sz="quarter" idx="12"/>
          </p:nvPr>
        </p:nvSpPr>
        <p:spPr/>
        <p:txBody>
          <a:bodyPr/>
          <a:lstStyle/>
          <a:p>
            <a:fld id="{D7EC4F1A-38A1-448A-9A2E-AE315344F3AD}" type="slidenum">
              <a:rPr lang="en-GB" smtClean="0"/>
              <a:t>‹#›</a:t>
            </a:fld>
            <a:endParaRPr lang="en-GB"/>
          </a:p>
        </p:txBody>
      </p:sp>
    </p:spTree>
    <p:extLst>
      <p:ext uri="{BB962C8B-B14F-4D97-AF65-F5344CB8AC3E}">
        <p14:creationId xmlns:p14="http://schemas.microsoft.com/office/powerpoint/2010/main" val="197922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3361-E87C-48AD-8A13-9E13776C9C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BE3B3D-6FAF-49A1-B7FD-E44AEE7A40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302826-681C-44ED-AF8C-2414C0B6283D}"/>
              </a:ext>
            </a:extLst>
          </p:cNvPr>
          <p:cNvSpPr>
            <a:spLocks noGrp="1"/>
          </p:cNvSpPr>
          <p:nvPr>
            <p:ph type="dt" sz="half" idx="10"/>
          </p:nvPr>
        </p:nvSpPr>
        <p:spPr/>
        <p:txBody>
          <a:bodyPr/>
          <a:lstStyle/>
          <a:p>
            <a:fld id="{411545DD-9DE4-4481-87E3-386E4A5A641B}" type="datetimeFigureOut">
              <a:rPr lang="en-GB" smtClean="0"/>
              <a:t>04/01/2023</a:t>
            </a:fld>
            <a:endParaRPr lang="en-GB"/>
          </a:p>
        </p:txBody>
      </p:sp>
      <p:sp>
        <p:nvSpPr>
          <p:cNvPr id="5" name="Footer Placeholder 4">
            <a:extLst>
              <a:ext uri="{FF2B5EF4-FFF2-40B4-BE49-F238E27FC236}">
                <a16:creationId xmlns:a16="http://schemas.microsoft.com/office/drawing/2014/main" id="{DDF7D8B2-AEDC-4926-A0AF-BE9E41FF51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9D1F61-A948-4BEF-9548-76C61C78C472}"/>
              </a:ext>
            </a:extLst>
          </p:cNvPr>
          <p:cNvSpPr>
            <a:spLocks noGrp="1"/>
          </p:cNvSpPr>
          <p:nvPr>
            <p:ph type="sldNum" sz="quarter" idx="12"/>
          </p:nvPr>
        </p:nvSpPr>
        <p:spPr/>
        <p:txBody>
          <a:bodyPr/>
          <a:lstStyle/>
          <a:p>
            <a:fld id="{D7EC4F1A-38A1-448A-9A2E-AE315344F3AD}" type="slidenum">
              <a:rPr lang="en-GB" smtClean="0"/>
              <a:t>‹#›</a:t>
            </a:fld>
            <a:endParaRPr lang="en-GB"/>
          </a:p>
        </p:txBody>
      </p:sp>
    </p:spTree>
    <p:extLst>
      <p:ext uri="{BB962C8B-B14F-4D97-AF65-F5344CB8AC3E}">
        <p14:creationId xmlns:p14="http://schemas.microsoft.com/office/powerpoint/2010/main" val="273255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180E7-39A8-45AA-AE4F-DAB558E1C2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AC8C65-24ED-4DB8-85A2-BF1290D9FB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342D93-71A3-4207-8692-049658A15705}"/>
              </a:ext>
            </a:extLst>
          </p:cNvPr>
          <p:cNvSpPr>
            <a:spLocks noGrp="1"/>
          </p:cNvSpPr>
          <p:nvPr>
            <p:ph type="dt" sz="half" idx="10"/>
          </p:nvPr>
        </p:nvSpPr>
        <p:spPr/>
        <p:txBody>
          <a:bodyPr/>
          <a:lstStyle/>
          <a:p>
            <a:fld id="{411545DD-9DE4-4481-87E3-386E4A5A641B}" type="datetimeFigureOut">
              <a:rPr lang="en-GB" smtClean="0"/>
              <a:t>04/01/2023</a:t>
            </a:fld>
            <a:endParaRPr lang="en-GB"/>
          </a:p>
        </p:txBody>
      </p:sp>
      <p:sp>
        <p:nvSpPr>
          <p:cNvPr id="5" name="Footer Placeholder 4">
            <a:extLst>
              <a:ext uri="{FF2B5EF4-FFF2-40B4-BE49-F238E27FC236}">
                <a16:creationId xmlns:a16="http://schemas.microsoft.com/office/drawing/2014/main" id="{26D021B2-F5CE-4427-9478-FD4A3320C7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39894F-5E12-48E2-B78A-27D2E4C6D37A}"/>
              </a:ext>
            </a:extLst>
          </p:cNvPr>
          <p:cNvSpPr>
            <a:spLocks noGrp="1"/>
          </p:cNvSpPr>
          <p:nvPr>
            <p:ph type="sldNum" sz="quarter" idx="12"/>
          </p:nvPr>
        </p:nvSpPr>
        <p:spPr/>
        <p:txBody>
          <a:bodyPr/>
          <a:lstStyle/>
          <a:p>
            <a:fld id="{D7EC4F1A-38A1-448A-9A2E-AE315344F3AD}" type="slidenum">
              <a:rPr lang="en-GB" smtClean="0"/>
              <a:t>‹#›</a:t>
            </a:fld>
            <a:endParaRPr lang="en-GB"/>
          </a:p>
        </p:txBody>
      </p:sp>
    </p:spTree>
    <p:extLst>
      <p:ext uri="{BB962C8B-B14F-4D97-AF65-F5344CB8AC3E}">
        <p14:creationId xmlns:p14="http://schemas.microsoft.com/office/powerpoint/2010/main" val="2346717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B4BE-51F2-4518-9A48-E19D3CFA99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29F530-0404-450D-B4F4-3E73DA4CE5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39C8A5-B640-4DE8-A092-4B62A2C58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86A0B0-8001-42B5-8F44-615FA406DF0B}"/>
              </a:ext>
            </a:extLst>
          </p:cNvPr>
          <p:cNvSpPr>
            <a:spLocks noGrp="1"/>
          </p:cNvSpPr>
          <p:nvPr>
            <p:ph type="dt" sz="half" idx="10"/>
          </p:nvPr>
        </p:nvSpPr>
        <p:spPr/>
        <p:txBody>
          <a:bodyPr/>
          <a:lstStyle/>
          <a:p>
            <a:fld id="{411545DD-9DE4-4481-87E3-386E4A5A641B}" type="datetimeFigureOut">
              <a:rPr lang="en-GB" smtClean="0"/>
              <a:t>04/01/2023</a:t>
            </a:fld>
            <a:endParaRPr lang="en-GB"/>
          </a:p>
        </p:txBody>
      </p:sp>
      <p:sp>
        <p:nvSpPr>
          <p:cNvPr id="6" name="Footer Placeholder 5">
            <a:extLst>
              <a:ext uri="{FF2B5EF4-FFF2-40B4-BE49-F238E27FC236}">
                <a16:creationId xmlns:a16="http://schemas.microsoft.com/office/drawing/2014/main" id="{8A60FF08-3A0C-4F97-B368-34028212F7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AEEC79-682F-49E6-AD3F-FE6D908E03B4}"/>
              </a:ext>
            </a:extLst>
          </p:cNvPr>
          <p:cNvSpPr>
            <a:spLocks noGrp="1"/>
          </p:cNvSpPr>
          <p:nvPr>
            <p:ph type="sldNum" sz="quarter" idx="12"/>
          </p:nvPr>
        </p:nvSpPr>
        <p:spPr/>
        <p:txBody>
          <a:bodyPr/>
          <a:lstStyle/>
          <a:p>
            <a:fld id="{D7EC4F1A-38A1-448A-9A2E-AE315344F3AD}" type="slidenum">
              <a:rPr lang="en-GB" smtClean="0"/>
              <a:t>‹#›</a:t>
            </a:fld>
            <a:endParaRPr lang="en-GB"/>
          </a:p>
        </p:txBody>
      </p:sp>
    </p:spTree>
    <p:extLst>
      <p:ext uri="{BB962C8B-B14F-4D97-AF65-F5344CB8AC3E}">
        <p14:creationId xmlns:p14="http://schemas.microsoft.com/office/powerpoint/2010/main" val="212056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9295-D0F9-4C9F-B9BA-1C1C9087AB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046DEA-4CE7-47CC-9421-951D7FBB87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3D1D7E-3E1A-47AB-BCD7-ECC8268F5D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514E7D-4594-4F20-800B-E65C88A5DF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297E6E-BA49-40F2-B25A-9DA13CF560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A45F99-AAEB-49BA-88BD-CB06DAFD6D7E}"/>
              </a:ext>
            </a:extLst>
          </p:cNvPr>
          <p:cNvSpPr>
            <a:spLocks noGrp="1"/>
          </p:cNvSpPr>
          <p:nvPr>
            <p:ph type="dt" sz="half" idx="10"/>
          </p:nvPr>
        </p:nvSpPr>
        <p:spPr/>
        <p:txBody>
          <a:bodyPr/>
          <a:lstStyle/>
          <a:p>
            <a:fld id="{411545DD-9DE4-4481-87E3-386E4A5A641B}" type="datetimeFigureOut">
              <a:rPr lang="en-GB" smtClean="0"/>
              <a:t>04/01/2023</a:t>
            </a:fld>
            <a:endParaRPr lang="en-GB"/>
          </a:p>
        </p:txBody>
      </p:sp>
      <p:sp>
        <p:nvSpPr>
          <p:cNvPr id="8" name="Footer Placeholder 7">
            <a:extLst>
              <a:ext uri="{FF2B5EF4-FFF2-40B4-BE49-F238E27FC236}">
                <a16:creationId xmlns:a16="http://schemas.microsoft.com/office/drawing/2014/main" id="{333F5638-8F66-47CB-B462-F6A3AD827E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3F5F06-AFA8-440E-9954-458CDA5747D8}"/>
              </a:ext>
            </a:extLst>
          </p:cNvPr>
          <p:cNvSpPr>
            <a:spLocks noGrp="1"/>
          </p:cNvSpPr>
          <p:nvPr>
            <p:ph type="sldNum" sz="quarter" idx="12"/>
          </p:nvPr>
        </p:nvSpPr>
        <p:spPr/>
        <p:txBody>
          <a:bodyPr/>
          <a:lstStyle/>
          <a:p>
            <a:fld id="{D7EC4F1A-38A1-448A-9A2E-AE315344F3AD}" type="slidenum">
              <a:rPr lang="en-GB" smtClean="0"/>
              <a:t>‹#›</a:t>
            </a:fld>
            <a:endParaRPr lang="en-GB"/>
          </a:p>
        </p:txBody>
      </p:sp>
    </p:spTree>
    <p:extLst>
      <p:ext uri="{BB962C8B-B14F-4D97-AF65-F5344CB8AC3E}">
        <p14:creationId xmlns:p14="http://schemas.microsoft.com/office/powerpoint/2010/main" val="38340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393FB-2347-409A-ACF2-0852C49F67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DD153A-5DCB-460A-B61A-C7F1932BA29D}"/>
              </a:ext>
            </a:extLst>
          </p:cNvPr>
          <p:cNvSpPr>
            <a:spLocks noGrp="1"/>
          </p:cNvSpPr>
          <p:nvPr>
            <p:ph type="dt" sz="half" idx="10"/>
          </p:nvPr>
        </p:nvSpPr>
        <p:spPr/>
        <p:txBody>
          <a:bodyPr/>
          <a:lstStyle/>
          <a:p>
            <a:fld id="{411545DD-9DE4-4481-87E3-386E4A5A641B}" type="datetimeFigureOut">
              <a:rPr lang="en-GB" smtClean="0"/>
              <a:t>04/01/2023</a:t>
            </a:fld>
            <a:endParaRPr lang="en-GB"/>
          </a:p>
        </p:txBody>
      </p:sp>
      <p:sp>
        <p:nvSpPr>
          <p:cNvPr id="4" name="Footer Placeholder 3">
            <a:extLst>
              <a:ext uri="{FF2B5EF4-FFF2-40B4-BE49-F238E27FC236}">
                <a16:creationId xmlns:a16="http://schemas.microsoft.com/office/drawing/2014/main" id="{1B15B267-68C7-49BC-844F-D59B463FA9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1ADEB6-45AD-445E-B17B-FAD55B0B4F5B}"/>
              </a:ext>
            </a:extLst>
          </p:cNvPr>
          <p:cNvSpPr>
            <a:spLocks noGrp="1"/>
          </p:cNvSpPr>
          <p:nvPr>
            <p:ph type="sldNum" sz="quarter" idx="12"/>
          </p:nvPr>
        </p:nvSpPr>
        <p:spPr/>
        <p:txBody>
          <a:bodyPr/>
          <a:lstStyle/>
          <a:p>
            <a:fld id="{D7EC4F1A-38A1-448A-9A2E-AE315344F3AD}" type="slidenum">
              <a:rPr lang="en-GB" smtClean="0"/>
              <a:t>‹#›</a:t>
            </a:fld>
            <a:endParaRPr lang="en-GB"/>
          </a:p>
        </p:txBody>
      </p:sp>
    </p:spTree>
    <p:extLst>
      <p:ext uri="{BB962C8B-B14F-4D97-AF65-F5344CB8AC3E}">
        <p14:creationId xmlns:p14="http://schemas.microsoft.com/office/powerpoint/2010/main" val="338641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CAF20-1BE8-4509-9447-99F7B1F31874}"/>
              </a:ext>
            </a:extLst>
          </p:cNvPr>
          <p:cNvSpPr>
            <a:spLocks noGrp="1"/>
          </p:cNvSpPr>
          <p:nvPr>
            <p:ph type="dt" sz="half" idx="10"/>
          </p:nvPr>
        </p:nvSpPr>
        <p:spPr/>
        <p:txBody>
          <a:bodyPr/>
          <a:lstStyle/>
          <a:p>
            <a:fld id="{411545DD-9DE4-4481-87E3-386E4A5A641B}" type="datetimeFigureOut">
              <a:rPr lang="en-GB" smtClean="0"/>
              <a:t>04/01/2023</a:t>
            </a:fld>
            <a:endParaRPr lang="en-GB"/>
          </a:p>
        </p:txBody>
      </p:sp>
      <p:sp>
        <p:nvSpPr>
          <p:cNvPr id="3" name="Footer Placeholder 2">
            <a:extLst>
              <a:ext uri="{FF2B5EF4-FFF2-40B4-BE49-F238E27FC236}">
                <a16:creationId xmlns:a16="http://schemas.microsoft.com/office/drawing/2014/main" id="{DA300298-DCDB-4985-930A-A81B4F2366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D93C1E-5F04-4E32-9E8D-02DA1AF17AD1}"/>
              </a:ext>
            </a:extLst>
          </p:cNvPr>
          <p:cNvSpPr>
            <a:spLocks noGrp="1"/>
          </p:cNvSpPr>
          <p:nvPr>
            <p:ph type="sldNum" sz="quarter" idx="12"/>
          </p:nvPr>
        </p:nvSpPr>
        <p:spPr/>
        <p:txBody>
          <a:bodyPr/>
          <a:lstStyle/>
          <a:p>
            <a:fld id="{D7EC4F1A-38A1-448A-9A2E-AE315344F3AD}" type="slidenum">
              <a:rPr lang="en-GB" smtClean="0"/>
              <a:t>‹#›</a:t>
            </a:fld>
            <a:endParaRPr lang="en-GB"/>
          </a:p>
        </p:txBody>
      </p:sp>
    </p:spTree>
    <p:extLst>
      <p:ext uri="{BB962C8B-B14F-4D97-AF65-F5344CB8AC3E}">
        <p14:creationId xmlns:p14="http://schemas.microsoft.com/office/powerpoint/2010/main" val="10075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FE69-2913-4D4A-ACF9-6031F8ABE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2021E3-7634-44D5-9350-F76D5D38B8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BEB8BC-3D48-48EB-A5FA-867497C49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03CCFF-C24E-47D6-A4CB-224134C05EF7}"/>
              </a:ext>
            </a:extLst>
          </p:cNvPr>
          <p:cNvSpPr>
            <a:spLocks noGrp="1"/>
          </p:cNvSpPr>
          <p:nvPr>
            <p:ph type="dt" sz="half" idx="10"/>
          </p:nvPr>
        </p:nvSpPr>
        <p:spPr/>
        <p:txBody>
          <a:bodyPr/>
          <a:lstStyle/>
          <a:p>
            <a:fld id="{411545DD-9DE4-4481-87E3-386E4A5A641B}" type="datetimeFigureOut">
              <a:rPr lang="en-GB" smtClean="0"/>
              <a:t>04/01/2023</a:t>
            </a:fld>
            <a:endParaRPr lang="en-GB"/>
          </a:p>
        </p:txBody>
      </p:sp>
      <p:sp>
        <p:nvSpPr>
          <p:cNvPr id="6" name="Footer Placeholder 5">
            <a:extLst>
              <a:ext uri="{FF2B5EF4-FFF2-40B4-BE49-F238E27FC236}">
                <a16:creationId xmlns:a16="http://schemas.microsoft.com/office/drawing/2014/main" id="{11D9853D-FBE2-4655-B453-D753C5F344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BB5280-F7FA-4193-BB66-C10E3C1C93B1}"/>
              </a:ext>
            </a:extLst>
          </p:cNvPr>
          <p:cNvSpPr>
            <a:spLocks noGrp="1"/>
          </p:cNvSpPr>
          <p:nvPr>
            <p:ph type="sldNum" sz="quarter" idx="12"/>
          </p:nvPr>
        </p:nvSpPr>
        <p:spPr/>
        <p:txBody>
          <a:bodyPr/>
          <a:lstStyle/>
          <a:p>
            <a:fld id="{D7EC4F1A-38A1-448A-9A2E-AE315344F3AD}" type="slidenum">
              <a:rPr lang="en-GB" smtClean="0"/>
              <a:t>‹#›</a:t>
            </a:fld>
            <a:endParaRPr lang="en-GB"/>
          </a:p>
        </p:txBody>
      </p:sp>
    </p:spTree>
    <p:extLst>
      <p:ext uri="{BB962C8B-B14F-4D97-AF65-F5344CB8AC3E}">
        <p14:creationId xmlns:p14="http://schemas.microsoft.com/office/powerpoint/2010/main" val="346529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5E588-3521-4A7B-A726-C727CAECD8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77C0B0-765D-4AAD-AD90-B83F5D533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725860-BDB4-4B0B-A701-6FB73ED7E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2FC1EE-4446-4400-A5E0-BDF5A7FAEA9F}"/>
              </a:ext>
            </a:extLst>
          </p:cNvPr>
          <p:cNvSpPr>
            <a:spLocks noGrp="1"/>
          </p:cNvSpPr>
          <p:nvPr>
            <p:ph type="dt" sz="half" idx="10"/>
          </p:nvPr>
        </p:nvSpPr>
        <p:spPr/>
        <p:txBody>
          <a:bodyPr/>
          <a:lstStyle/>
          <a:p>
            <a:fld id="{411545DD-9DE4-4481-87E3-386E4A5A641B}" type="datetimeFigureOut">
              <a:rPr lang="en-GB" smtClean="0"/>
              <a:t>04/01/2023</a:t>
            </a:fld>
            <a:endParaRPr lang="en-GB"/>
          </a:p>
        </p:txBody>
      </p:sp>
      <p:sp>
        <p:nvSpPr>
          <p:cNvPr id="6" name="Footer Placeholder 5">
            <a:extLst>
              <a:ext uri="{FF2B5EF4-FFF2-40B4-BE49-F238E27FC236}">
                <a16:creationId xmlns:a16="http://schemas.microsoft.com/office/drawing/2014/main" id="{CDAED8FE-7440-4BD9-88AE-CC5FC0E823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DE6DE1-EB73-4F69-96E9-3921432E0467}"/>
              </a:ext>
            </a:extLst>
          </p:cNvPr>
          <p:cNvSpPr>
            <a:spLocks noGrp="1"/>
          </p:cNvSpPr>
          <p:nvPr>
            <p:ph type="sldNum" sz="quarter" idx="12"/>
          </p:nvPr>
        </p:nvSpPr>
        <p:spPr/>
        <p:txBody>
          <a:bodyPr/>
          <a:lstStyle/>
          <a:p>
            <a:fld id="{D7EC4F1A-38A1-448A-9A2E-AE315344F3AD}" type="slidenum">
              <a:rPr lang="en-GB" smtClean="0"/>
              <a:t>‹#›</a:t>
            </a:fld>
            <a:endParaRPr lang="en-GB"/>
          </a:p>
        </p:txBody>
      </p:sp>
    </p:spTree>
    <p:extLst>
      <p:ext uri="{BB962C8B-B14F-4D97-AF65-F5344CB8AC3E}">
        <p14:creationId xmlns:p14="http://schemas.microsoft.com/office/powerpoint/2010/main" val="209718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9CCACA-1A30-48F8-8B5A-52B67CB982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5BE5B7-020F-4E06-B719-7E3E2E8730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84120D-5BE2-44DA-AC97-AD492739AE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545DD-9DE4-4481-87E3-386E4A5A641B}" type="datetimeFigureOut">
              <a:rPr lang="en-GB" smtClean="0"/>
              <a:t>04/01/2023</a:t>
            </a:fld>
            <a:endParaRPr lang="en-GB"/>
          </a:p>
        </p:txBody>
      </p:sp>
      <p:sp>
        <p:nvSpPr>
          <p:cNvPr id="5" name="Footer Placeholder 4">
            <a:extLst>
              <a:ext uri="{FF2B5EF4-FFF2-40B4-BE49-F238E27FC236}">
                <a16:creationId xmlns:a16="http://schemas.microsoft.com/office/drawing/2014/main" id="{50663D8C-DD65-4160-8727-F2213C6C7C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B67155-79D0-4D22-9B69-2F5EB13A4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C4F1A-38A1-448A-9A2E-AE315344F3AD}" type="slidenum">
              <a:rPr lang="en-GB" smtClean="0"/>
              <a:t>‹#›</a:t>
            </a:fld>
            <a:endParaRPr lang="en-GB"/>
          </a:p>
        </p:txBody>
      </p:sp>
    </p:spTree>
    <p:extLst>
      <p:ext uri="{BB962C8B-B14F-4D97-AF65-F5344CB8AC3E}">
        <p14:creationId xmlns:p14="http://schemas.microsoft.com/office/powerpoint/2010/main" val="2439554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4.png"/><Relationship Id="rId4" Type="http://schemas.openxmlformats.org/officeDocument/2006/relationships/notesSlide" Target="../notesSlides/notesSlide4.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3.xml"/><Relationship Id="rId11" Type="http://schemas.openxmlformats.org/officeDocument/2006/relationships/image" Target="../media/image4.png"/><Relationship Id="rId5" Type="http://schemas.openxmlformats.org/officeDocument/2006/relationships/diagramData" Target="../diagrams/data3.xml"/><Relationship Id="rId10" Type="http://schemas.openxmlformats.org/officeDocument/2006/relationships/image" Target="../media/image11.jpeg"/><Relationship Id="rId4" Type="http://schemas.openxmlformats.org/officeDocument/2006/relationships/notesSlide" Target="../notesSlides/notesSlide6.xm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slideLayout" Target="../slideLayouts/slideLayout2.xml"/><Relationship Id="rId7" Type="http://schemas.openxmlformats.org/officeDocument/2006/relationships/diagramLayout" Target="../diagrams/layout4.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Data" Target="../diagrams/data4.xml"/><Relationship Id="rId11" Type="http://schemas.openxmlformats.org/officeDocument/2006/relationships/image" Target="../media/image4.png"/><Relationship Id="rId5" Type="http://schemas.openxmlformats.org/officeDocument/2006/relationships/image" Target="../media/image12.jpeg"/><Relationship Id="rId10" Type="http://schemas.microsoft.com/office/2007/relationships/diagramDrawing" Target="../diagrams/drawing4.xml"/><Relationship Id="rId4" Type="http://schemas.openxmlformats.org/officeDocument/2006/relationships/notesSlide" Target="../notesSlides/notesSlide7.xml"/><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23.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25551"/>
            <a:ext cx="12192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2" name="Picture 141">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screen">
            <a:extLst>
              <a:ext uri="{28A0092B-C50C-407E-A947-70E740481C1C}">
                <a14:useLocalDpi xmlns:a14="http://schemas.microsoft.com/office/drawing/2010/main"/>
              </a:ext>
            </a:extLst>
          </a:blip>
          <a:srcRect t="45716" b="33968"/>
          <a:stretch/>
        </p:blipFill>
        <p:spPr>
          <a:xfrm flipV="1">
            <a:off x="0" y="350404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6363CD99-0B75-4D88-A8B1-864E01D52CA5}"/>
              </a:ext>
            </a:extLst>
          </p:cNvPr>
          <p:cNvSpPr>
            <a:spLocks noGrp="1"/>
          </p:cNvSpPr>
          <p:nvPr>
            <p:ph type="title"/>
          </p:nvPr>
        </p:nvSpPr>
        <p:spPr>
          <a:xfrm>
            <a:off x="804672" y="4334274"/>
            <a:ext cx="10578988" cy="1786226"/>
          </a:xfrm>
        </p:spPr>
        <p:txBody>
          <a:bodyPr>
            <a:normAutofit/>
          </a:bodyPr>
          <a:lstStyle/>
          <a:p>
            <a:pPr algn="ctr"/>
            <a:r>
              <a:rPr lang="en-GB" sz="6000" b="1" dirty="0">
                <a:solidFill>
                  <a:srgbClr val="FFFFFF"/>
                </a:solidFill>
                <a:cs typeface="Calibri Light"/>
              </a:rPr>
              <a:t>BUSINESS – Enterprise and Marketing</a:t>
            </a:r>
          </a:p>
        </p:txBody>
      </p:sp>
      <p:sp>
        <p:nvSpPr>
          <p:cNvPr id="144" name="Rectangle 143">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36484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45960A26-6C62-46E7-BBA3-DAFA7BB930B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510986" y="866789"/>
            <a:ext cx="5166360" cy="28702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John Masefield High School – John Masefield High School">
            <a:extLst>
              <a:ext uri="{FF2B5EF4-FFF2-40B4-BE49-F238E27FC236}">
                <a16:creationId xmlns:a16="http://schemas.microsoft.com/office/drawing/2014/main" id="{7F8F8034-0E95-4ECB-9942-4FBB1674E3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a:extLst>
              <a:ext uri="{FF2B5EF4-FFF2-40B4-BE49-F238E27FC236}">
                <a16:creationId xmlns:a16="http://schemas.microsoft.com/office/drawing/2014/main" id="{040B0C2C-8684-45AE-82DE-19AB50C2581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76140" y="129980"/>
            <a:ext cx="1215040" cy="1215040"/>
          </a:xfrm>
          <a:prstGeom prst="ellipse">
            <a:avLst/>
          </a:prstGeom>
        </p:spPr>
      </p:pic>
      <p:pic>
        <p:nvPicPr>
          <p:cNvPr id="9" name="Picture 8">
            <a:extLst>
              <a:ext uri="{FF2B5EF4-FFF2-40B4-BE49-F238E27FC236}">
                <a16:creationId xmlns:a16="http://schemas.microsoft.com/office/drawing/2014/main" id="{A148ACAF-306A-4BEA-8745-1DD6CF4EF0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8052" y="129980"/>
            <a:ext cx="1215040" cy="1215040"/>
          </a:xfrm>
          <a:prstGeom prst="ellipse">
            <a:avLst/>
          </a:prstGeom>
        </p:spPr>
      </p:pic>
      <p:pic>
        <p:nvPicPr>
          <p:cNvPr id="7" name="Audio 6">
            <a:hlinkClick r:id="" action="ppaction://media"/>
            <a:extLst>
              <a:ext uri="{FF2B5EF4-FFF2-40B4-BE49-F238E27FC236}">
                <a16:creationId xmlns:a16="http://schemas.microsoft.com/office/drawing/2014/main" id="{48FB5076-12C8-4A4E-8C14-6F8522429BF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825555634"/>
      </p:ext>
    </p:extLst>
  </p:cSld>
  <p:clrMapOvr>
    <a:masterClrMapping/>
  </p:clrMapOvr>
  <mc:AlternateContent xmlns:mc="http://schemas.openxmlformats.org/markup-compatibility/2006" xmlns:p14="http://schemas.microsoft.com/office/powerpoint/2010/main">
    <mc:Choice Requires="p14">
      <p:transition spd="slow" p14:dur="2000" advTm="20746"/>
    </mc:Choice>
    <mc:Fallback xmlns="">
      <p:transition spd="slow" advTm="207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C50C197-AB18-4F7A-A9BE-520AC826307B}"/>
              </a:ext>
            </a:extLst>
          </p:cNvPr>
          <p:cNvSpPr txBox="1">
            <a:spLocks noGrp="1"/>
          </p:cNvSpPr>
          <p:nvPr>
            <p:ph type="title"/>
          </p:nvPr>
        </p:nvSpPr>
        <p:spPr>
          <a:xfrm>
            <a:off x="568172" y="1251749"/>
            <a:ext cx="4067829" cy="2557463"/>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r>
              <a:rPr lang="en-GB" sz="3800" dirty="0">
                <a:solidFill>
                  <a:srgbClr val="FFFFFF"/>
                </a:solidFill>
              </a:rPr>
              <a:t>YEAR 9 TRANSITION</a:t>
            </a:r>
            <a:endParaRPr lang="en-US" sz="3800" dirty="0">
              <a:solidFill>
                <a:schemeClr val="bg1"/>
              </a:solidFill>
            </a:endParaRPr>
          </a:p>
        </p:txBody>
      </p:sp>
      <p:sp>
        <p:nvSpPr>
          <p:cNvPr id="3" name="TextBox 2">
            <a:extLst>
              <a:ext uri="{FF2B5EF4-FFF2-40B4-BE49-F238E27FC236}">
                <a16:creationId xmlns:a16="http://schemas.microsoft.com/office/drawing/2014/main" id="{86E6AAAF-35B4-4205-B2BF-4DEC25D42C2D}"/>
              </a:ext>
            </a:extLst>
          </p:cNvPr>
          <p:cNvSpPr txBox="1"/>
          <p:nvPr/>
        </p:nvSpPr>
        <p:spPr>
          <a:xfrm>
            <a:off x="4888990" y="282752"/>
            <a:ext cx="7033835" cy="523220"/>
          </a:xfrm>
          <a:prstGeom prst="rect">
            <a:avLst/>
          </a:prstGeom>
          <a:noFill/>
        </p:spPr>
        <p:txBody>
          <a:bodyPr wrap="square" rtlCol="0">
            <a:spAutoFit/>
          </a:bodyPr>
          <a:lstStyle/>
          <a:p>
            <a:pPr marL="285750" lvl="0" indent="-285750">
              <a:buFont typeface="Wingdings" panose="05000000000000000000" pitchFamily="2" charset="2"/>
              <a:buChar char="Ø"/>
            </a:pPr>
            <a:endParaRPr lang="en-GB" sz="2800" dirty="0"/>
          </a:p>
        </p:txBody>
      </p:sp>
      <p:sp>
        <p:nvSpPr>
          <p:cNvPr id="9" name="TextBox 8">
            <a:extLst>
              <a:ext uri="{FF2B5EF4-FFF2-40B4-BE49-F238E27FC236}">
                <a16:creationId xmlns:a16="http://schemas.microsoft.com/office/drawing/2014/main" id="{7264A244-3132-4B02-AE6A-DD9B6B5E1743}"/>
              </a:ext>
            </a:extLst>
          </p:cNvPr>
          <p:cNvSpPr txBox="1"/>
          <p:nvPr/>
        </p:nvSpPr>
        <p:spPr>
          <a:xfrm>
            <a:off x="4888983" y="555754"/>
            <a:ext cx="7033835" cy="4832092"/>
          </a:xfrm>
          <a:prstGeom prst="rect">
            <a:avLst/>
          </a:prstGeom>
          <a:noFill/>
        </p:spPr>
        <p:txBody>
          <a:bodyPr wrap="square" rtlCol="0">
            <a:spAutoFit/>
          </a:bodyPr>
          <a:lstStyle/>
          <a:p>
            <a:pPr marL="285750" lvl="0" indent="-285750">
              <a:buFont typeface="Wingdings" panose="05000000000000000000" pitchFamily="2" charset="2"/>
              <a:buChar char="Ø"/>
            </a:pPr>
            <a:r>
              <a:rPr lang="en-GB" sz="2800" dirty="0"/>
              <a:t>Brand new subject so no prior knowledge expected</a:t>
            </a:r>
          </a:p>
          <a:p>
            <a:pPr marL="285750" lvl="0" indent="-285750">
              <a:buFont typeface="Wingdings" panose="05000000000000000000" pitchFamily="2" charset="2"/>
              <a:buChar char="Ø"/>
            </a:pPr>
            <a:endParaRPr lang="en-GB" sz="2800" dirty="0"/>
          </a:p>
          <a:p>
            <a:pPr marL="285750" lvl="0" indent="-285750">
              <a:buFont typeface="Wingdings" panose="05000000000000000000" pitchFamily="2" charset="2"/>
              <a:buChar char="Ø"/>
            </a:pPr>
            <a:r>
              <a:rPr lang="en-GB" sz="2800" dirty="0"/>
              <a:t>Introduction to key knowledge and skills required for Year 10 and 11, such as:</a:t>
            </a:r>
          </a:p>
          <a:p>
            <a:pPr marL="285750" lvl="0" indent="-285750">
              <a:buFont typeface="Wingdings" panose="05000000000000000000" pitchFamily="2" charset="2"/>
              <a:buChar char="Ø"/>
            </a:pPr>
            <a:endParaRPr lang="en-GB" sz="2800" dirty="0"/>
          </a:p>
          <a:p>
            <a:pPr marL="742950" lvl="1" indent="-285750">
              <a:buFont typeface="Wingdings" panose="05000000000000000000" pitchFamily="2" charset="2"/>
              <a:buChar char="Ø"/>
            </a:pPr>
            <a:r>
              <a:rPr lang="en-GB" sz="2800" dirty="0"/>
              <a:t>Different business ownership types</a:t>
            </a:r>
          </a:p>
          <a:p>
            <a:pPr marL="742950" lvl="1" indent="-285750">
              <a:buFont typeface="Wingdings" panose="05000000000000000000" pitchFamily="2" charset="2"/>
              <a:buChar char="Ø"/>
            </a:pPr>
            <a:r>
              <a:rPr lang="en-GB" sz="2800" dirty="0"/>
              <a:t>What makes a business successful</a:t>
            </a:r>
          </a:p>
          <a:p>
            <a:pPr marL="742950" lvl="1" indent="-285750">
              <a:buFont typeface="Wingdings" panose="05000000000000000000" pitchFamily="2" charset="2"/>
              <a:buChar char="Ø"/>
            </a:pPr>
            <a:r>
              <a:rPr lang="en-GB" sz="2800" dirty="0"/>
              <a:t>The UK economy and our role within it</a:t>
            </a:r>
          </a:p>
          <a:p>
            <a:pPr marL="742950" lvl="1" indent="-285750">
              <a:buFont typeface="Wingdings" panose="05000000000000000000" pitchFamily="2" charset="2"/>
              <a:buChar char="Ø"/>
            </a:pPr>
            <a:r>
              <a:rPr lang="en-GB" sz="2800" dirty="0"/>
              <a:t>Product development</a:t>
            </a:r>
          </a:p>
          <a:p>
            <a:pPr marL="742950" lvl="1" indent="-285750">
              <a:buFont typeface="Wingdings" panose="05000000000000000000" pitchFamily="2" charset="2"/>
              <a:buChar char="Ø"/>
            </a:pPr>
            <a:r>
              <a:rPr lang="en-GB" sz="2800" dirty="0"/>
              <a:t>Conducting market research</a:t>
            </a:r>
          </a:p>
        </p:txBody>
      </p:sp>
      <p:pic>
        <p:nvPicPr>
          <p:cNvPr id="2" name="Audio 1">
            <a:hlinkClick r:id="" action="ppaction://media"/>
            <a:extLst>
              <a:ext uri="{FF2B5EF4-FFF2-40B4-BE49-F238E27FC236}">
                <a16:creationId xmlns:a16="http://schemas.microsoft.com/office/drawing/2014/main" id="{46FF46B0-311B-451A-B044-07FA17BC53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490632300"/>
      </p:ext>
    </p:extLst>
  </p:cSld>
  <p:clrMapOvr>
    <a:masterClrMapping/>
  </p:clrMapOvr>
  <mc:AlternateContent xmlns:mc="http://schemas.openxmlformats.org/markup-compatibility/2006" xmlns:p14="http://schemas.microsoft.com/office/powerpoint/2010/main">
    <mc:Choice Requires="p14">
      <p:transition spd="slow" p14:dur="2000" advTm="45169"/>
    </mc:Choice>
    <mc:Fallback xmlns="">
      <p:transition spd="slow" advTm="45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A4CCBA-57E9-4910-9CC0-3E6B8116EE5C}"/>
              </a:ext>
            </a:extLst>
          </p:cNvPr>
          <p:cNvSpPr>
            <a:spLocks noGrp="1"/>
          </p:cNvSpPr>
          <p:nvPr>
            <p:ph type="title"/>
          </p:nvPr>
        </p:nvSpPr>
        <p:spPr>
          <a:xfrm>
            <a:off x="943277" y="712269"/>
            <a:ext cx="3370998" cy="5502264"/>
          </a:xfrm>
        </p:spPr>
        <p:txBody>
          <a:bodyPr>
            <a:normAutofit/>
          </a:bodyPr>
          <a:lstStyle/>
          <a:p>
            <a:r>
              <a:rPr lang="en-GB" dirty="0">
                <a:solidFill>
                  <a:srgbClr val="FFFFFF"/>
                </a:solidFill>
              </a:rPr>
              <a:t>YEAR 10-11</a:t>
            </a:r>
            <a:br>
              <a:rPr lang="en-GB" dirty="0">
                <a:solidFill>
                  <a:srgbClr val="FFFFFF"/>
                </a:solidFill>
              </a:rPr>
            </a:br>
            <a:r>
              <a:rPr lang="en-GB" dirty="0">
                <a:solidFill>
                  <a:srgbClr val="FFFFFF"/>
                </a:solidFill>
              </a:rPr>
              <a:t>COURSE OVERVIEW</a:t>
            </a:r>
          </a:p>
        </p:txBody>
      </p:sp>
      <p:cxnSp>
        <p:nvCxnSpPr>
          <p:cNvPr id="35" name="Straight Connector 34">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28" name="Content Placeholder 2">
            <a:extLst>
              <a:ext uri="{FF2B5EF4-FFF2-40B4-BE49-F238E27FC236}">
                <a16:creationId xmlns:a16="http://schemas.microsoft.com/office/drawing/2014/main" id="{2CE00984-0603-488F-9C37-C40FCBF3A994}"/>
              </a:ext>
            </a:extLst>
          </p:cNvPr>
          <p:cNvGraphicFramePr>
            <a:graphicFrameLocks noGrp="1"/>
          </p:cNvGraphicFramePr>
          <p:nvPr>
            <p:ph idx="1"/>
            <p:extLst>
              <p:ext uri="{D42A27DB-BD31-4B8C-83A1-F6EECF244321}">
                <p14:modId xmlns:p14="http://schemas.microsoft.com/office/powerpoint/2010/main" val="3967596670"/>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2">
            <a:hlinkClick r:id="" action="ppaction://media"/>
            <a:extLst>
              <a:ext uri="{FF2B5EF4-FFF2-40B4-BE49-F238E27FC236}">
                <a16:creationId xmlns:a16="http://schemas.microsoft.com/office/drawing/2014/main" id="{A561499E-A82B-46B8-9B3D-E38E8E3BE67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353995891"/>
      </p:ext>
    </p:extLst>
  </p:cSld>
  <p:clrMapOvr>
    <a:masterClrMapping/>
  </p:clrMapOvr>
  <mc:AlternateContent xmlns:mc="http://schemas.openxmlformats.org/markup-compatibility/2006" xmlns:p14="http://schemas.microsoft.com/office/powerpoint/2010/main">
    <mc:Choice Requires="p14">
      <p:transition spd="slow" p14:dur="2000" advTm="30729"/>
    </mc:Choice>
    <mc:Fallback xmlns="">
      <p:transition spd="slow" advTm="307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28" name="Content Placeholder 2">
            <a:extLst>
              <a:ext uri="{FF2B5EF4-FFF2-40B4-BE49-F238E27FC236}">
                <a16:creationId xmlns:a16="http://schemas.microsoft.com/office/drawing/2014/main" id="{2CE00984-0603-488F-9C37-C40FCBF3A994}"/>
              </a:ext>
            </a:extLst>
          </p:cNvPr>
          <p:cNvGraphicFramePr>
            <a:graphicFrameLocks noGrp="1"/>
          </p:cNvGraphicFramePr>
          <p:nvPr>
            <p:ph idx="1"/>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itle 1">
            <a:extLst>
              <a:ext uri="{FF2B5EF4-FFF2-40B4-BE49-F238E27FC236}">
                <a16:creationId xmlns:a16="http://schemas.microsoft.com/office/drawing/2014/main" id="{0C50C197-AB18-4F7A-A9BE-520AC826307B}"/>
              </a:ext>
            </a:extLst>
          </p:cNvPr>
          <p:cNvSpPr txBox="1">
            <a:spLocks noGrp="1"/>
          </p:cNvSpPr>
          <p:nvPr>
            <p:ph type="title"/>
          </p:nvPr>
        </p:nvSpPr>
        <p:spPr>
          <a:xfrm>
            <a:off x="568173" y="1251749"/>
            <a:ext cx="3924208" cy="2557463"/>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r>
              <a:rPr lang="en-GB" sz="4000" dirty="0">
                <a:solidFill>
                  <a:srgbClr val="FFFFFF"/>
                </a:solidFill>
              </a:rPr>
              <a:t>EXAM GRADES</a:t>
            </a:r>
            <a:endParaRPr lang="en-US" sz="2400" dirty="0">
              <a:solidFill>
                <a:schemeClr val="bg1"/>
              </a:solidFill>
            </a:endParaRPr>
          </a:p>
        </p:txBody>
      </p:sp>
      <p:graphicFrame>
        <p:nvGraphicFramePr>
          <p:cNvPr id="7" name="Table 6">
            <a:extLst>
              <a:ext uri="{FF2B5EF4-FFF2-40B4-BE49-F238E27FC236}">
                <a16:creationId xmlns:a16="http://schemas.microsoft.com/office/drawing/2014/main" id="{28295021-57FA-46F4-8369-5F31EEA62594}"/>
              </a:ext>
            </a:extLst>
          </p:cNvPr>
          <p:cNvGraphicFramePr>
            <a:graphicFrameLocks/>
          </p:cNvGraphicFramePr>
          <p:nvPr>
            <p:extLst>
              <p:ext uri="{D42A27DB-BD31-4B8C-83A1-F6EECF244321}">
                <p14:modId xmlns:p14="http://schemas.microsoft.com/office/powerpoint/2010/main" val="1082508083"/>
              </p:ext>
            </p:extLst>
          </p:nvPr>
        </p:nvGraphicFramePr>
        <p:xfrm>
          <a:off x="5204181" y="642937"/>
          <a:ext cx="6344882" cy="4891354"/>
        </p:xfrm>
        <a:graphic>
          <a:graphicData uri="http://schemas.openxmlformats.org/drawingml/2006/table">
            <a:tbl>
              <a:tblPr firstRow="1" bandRow="1">
                <a:tableStyleId>{5C22544A-7EE6-4342-B048-85BDC9FD1C3A}</a:tableStyleId>
              </a:tblPr>
              <a:tblGrid>
                <a:gridCol w="3863618">
                  <a:extLst>
                    <a:ext uri="{9D8B030D-6E8A-4147-A177-3AD203B41FA5}">
                      <a16:colId xmlns:a16="http://schemas.microsoft.com/office/drawing/2014/main" val="2375840395"/>
                    </a:ext>
                  </a:extLst>
                </a:gridCol>
                <a:gridCol w="2481264">
                  <a:extLst>
                    <a:ext uri="{9D8B030D-6E8A-4147-A177-3AD203B41FA5}">
                      <a16:colId xmlns:a16="http://schemas.microsoft.com/office/drawing/2014/main" val="1927184254"/>
                    </a:ext>
                  </a:extLst>
                </a:gridCol>
              </a:tblGrid>
              <a:tr h="675296">
                <a:tc>
                  <a:txBody>
                    <a:bodyPr/>
                    <a:lstStyle/>
                    <a:p>
                      <a:pPr algn="ctr"/>
                      <a:r>
                        <a:rPr lang="en-GB" sz="3200">
                          <a:solidFill>
                            <a:schemeClr val="tx1"/>
                          </a:solidFill>
                        </a:rPr>
                        <a:t>BUSINESS GRADE</a:t>
                      </a:r>
                    </a:p>
                  </a:txBody>
                  <a:tcPr marL="51094" marR="51094" marT="25547" marB="255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a:solidFill>
                            <a:schemeClr val="tx1"/>
                          </a:solidFill>
                        </a:rPr>
                        <a:t>EQUIVALENT</a:t>
                      </a:r>
                    </a:p>
                  </a:txBody>
                  <a:tcPr marL="51094" marR="51094" marT="25547" marB="255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557406"/>
                  </a:ext>
                </a:extLst>
              </a:tr>
              <a:tr h="590127">
                <a:tc>
                  <a:txBody>
                    <a:bodyPr/>
                    <a:lstStyle/>
                    <a:p>
                      <a:pPr algn="l"/>
                      <a:r>
                        <a:rPr lang="en-GB" sz="3200" dirty="0">
                          <a:solidFill>
                            <a:schemeClr val="tx1"/>
                          </a:solidFill>
                        </a:rPr>
                        <a:t>Level 1 Pass</a:t>
                      </a:r>
                    </a:p>
                  </a:txBody>
                  <a:tcPr marL="51094" marR="51094" marT="25547" marB="255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a:solidFill>
                            <a:schemeClr val="tx1"/>
                          </a:solidFill>
                        </a:rPr>
                        <a:t>1</a:t>
                      </a:r>
                    </a:p>
                  </a:txBody>
                  <a:tcPr marL="51094" marR="51094" marT="25547" marB="255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641481"/>
                  </a:ext>
                </a:extLst>
              </a:tr>
              <a:tr h="590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a:solidFill>
                            <a:schemeClr val="tx1"/>
                          </a:solidFill>
                        </a:rPr>
                        <a:t>Level 1 Merit</a:t>
                      </a:r>
                    </a:p>
                  </a:txBody>
                  <a:tcPr marL="51094" marR="51094" marT="25547" marB="255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a:solidFill>
                            <a:schemeClr val="tx1"/>
                          </a:solidFill>
                        </a:rPr>
                        <a:t>2</a:t>
                      </a:r>
                    </a:p>
                  </a:txBody>
                  <a:tcPr marL="51094" marR="51094" marT="25547" marB="255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525163"/>
                  </a:ext>
                </a:extLst>
              </a:tr>
              <a:tr h="590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a:solidFill>
                            <a:schemeClr val="tx1"/>
                          </a:solidFill>
                        </a:rPr>
                        <a:t>Level 1 Distinction</a:t>
                      </a:r>
                    </a:p>
                  </a:txBody>
                  <a:tcPr marL="51094" marR="51094" marT="25547" marB="255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a:solidFill>
                            <a:schemeClr val="tx1"/>
                          </a:solidFill>
                        </a:rPr>
                        <a:t>3</a:t>
                      </a:r>
                    </a:p>
                  </a:txBody>
                  <a:tcPr marL="51094" marR="51094" marT="25547" marB="255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0263858"/>
                  </a:ext>
                </a:extLst>
              </a:tr>
              <a:tr h="590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a:solidFill>
                            <a:schemeClr val="tx1"/>
                          </a:solidFill>
                        </a:rPr>
                        <a:t>Level 2 Pass</a:t>
                      </a:r>
                    </a:p>
                  </a:txBody>
                  <a:tcPr marL="51094" marR="51094" marT="25547" marB="255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a:solidFill>
                            <a:schemeClr val="tx1"/>
                          </a:solidFill>
                        </a:rPr>
                        <a:t>4</a:t>
                      </a:r>
                    </a:p>
                  </a:txBody>
                  <a:tcPr marL="51094" marR="51094" marT="25547" marB="255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592006"/>
                  </a:ext>
                </a:extLst>
              </a:tr>
              <a:tr h="590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a:solidFill>
                            <a:schemeClr val="tx1"/>
                          </a:solidFill>
                        </a:rPr>
                        <a:t>Level 2 Merit</a:t>
                      </a:r>
                    </a:p>
                  </a:txBody>
                  <a:tcPr marL="51094" marR="51094" marT="25547" marB="255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a:solidFill>
                            <a:schemeClr val="tx1"/>
                          </a:solidFill>
                        </a:rPr>
                        <a:t>5.5</a:t>
                      </a:r>
                    </a:p>
                  </a:txBody>
                  <a:tcPr marL="51094" marR="51094" marT="25547" marB="255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6425586"/>
                  </a:ext>
                </a:extLst>
              </a:tr>
              <a:tr h="590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schemeClr val="tx1"/>
                          </a:solidFill>
                        </a:rPr>
                        <a:t>Level 2 Distinction </a:t>
                      </a:r>
                    </a:p>
                  </a:txBody>
                  <a:tcPr marL="51094" marR="51094" marT="25547" marB="255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a:solidFill>
                            <a:schemeClr val="tx1"/>
                          </a:solidFill>
                        </a:rPr>
                        <a:t>7</a:t>
                      </a:r>
                    </a:p>
                  </a:txBody>
                  <a:tcPr marL="51094" marR="51094" marT="25547" marB="255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4769360"/>
                  </a:ext>
                </a:extLst>
              </a:tr>
              <a:tr h="675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a:solidFill>
                            <a:schemeClr val="tx1"/>
                          </a:solidFill>
                        </a:rPr>
                        <a:t>Level 2 Distinction*</a:t>
                      </a:r>
                    </a:p>
                  </a:txBody>
                  <a:tcPr marL="51094" marR="51094" marT="25547" marB="255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solidFill>
                            <a:schemeClr val="tx1"/>
                          </a:solidFill>
                        </a:rPr>
                        <a:t>8.5</a:t>
                      </a:r>
                    </a:p>
                  </a:txBody>
                  <a:tcPr marL="51094" marR="51094" marT="25547" marB="255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0021441"/>
                  </a:ext>
                </a:extLst>
              </a:tr>
            </a:tbl>
          </a:graphicData>
        </a:graphic>
      </p:graphicFrame>
      <p:pic>
        <p:nvPicPr>
          <p:cNvPr id="2" name="Audio 1">
            <a:hlinkClick r:id="" action="ppaction://media"/>
            <a:extLst>
              <a:ext uri="{FF2B5EF4-FFF2-40B4-BE49-F238E27FC236}">
                <a16:creationId xmlns:a16="http://schemas.microsoft.com/office/drawing/2014/main" id="{6797AEA3-E945-4CD2-B951-D626D345035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829815933"/>
      </p:ext>
    </p:extLst>
  </p:cSld>
  <p:clrMapOvr>
    <a:masterClrMapping/>
  </p:clrMapOvr>
  <mc:AlternateContent xmlns:mc="http://schemas.openxmlformats.org/markup-compatibility/2006" xmlns:p14="http://schemas.microsoft.com/office/powerpoint/2010/main">
    <mc:Choice Requires="p14">
      <p:transition spd="slow" p14:dur="2000" advTm="24367"/>
    </mc:Choice>
    <mc:Fallback xmlns="">
      <p:transition spd="slow" advTm="243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C50C197-AB18-4F7A-A9BE-520AC826307B}"/>
              </a:ext>
            </a:extLst>
          </p:cNvPr>
          <p:cNvSpPr txBox="1">
            <a:spLocks noGrp="1"/>
          </p:cNvSpPr>
          <p:nvPr>
            <p:ph type="title"/>
          </p:nvPr>
        </p:nvSpPr>
        <p:spPr>
          <a:xfrm>
            <a:off x="568173" y="1251749"/>
            <a:ext cx="3924208" cy="2557463"/>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r>
              <a:rPr lang="en-GB" sz="4000" dirty="0">
                <a:solidFill>
                  <a:srgbClr val="FFFFFF"/>
                </a:solidFill>
              </a:rPr>
              <a:t>EXAM CONTENT</a:t>
            </a:r>
            <a:endParaRPr lang="en-US" sz="2400" dirty="0">
              <a:solidFill>
                <a:schemeClr val="bg1"/>
              </a:solidFill>
            </a:endParaRPr>
          </a:p>
        </p:txBody>
      </p:sp>
      <p:sp>
        <p:nvSpPr>
          <p:cNvPr id="2" name="Content Placeholder 1">
            <a:extLst>
              <a:ext uri="{FF2B5EF4-FFF2-40B4-BE49-F238E27FC236}">
                <a16:creationId xmlns:a16="http://schemas.microsoft.com/office/drawing/2014/main" id="{AF390FA3-82C4-46A8-962F-4D1D9BCDD6E2}"/>
              </a:ext>
            </a:extLst>
          </p:cNvPr>
          <p:cNvSpPr>
            <a:spLocks noGrp="1"/>
          </p:cNvSpPr>
          <p:nvPr>
            <p:ph idx="1"/>
          </p:nvPr>
        </p:nvSpPr>
        <p:spPr/>
        <p:txBody>
          <a:bodyPr/>
          <a:lstStyle/>
          <a:p>
            <a:endParaRPr lang="en-GB"/>
          </a:p>
        </p:txBody>
      </p:sp>
      <p:sp>
        <p:nvSpPr>
          <p:cNvPr id="3" name="TextBox 2">
            <a:extLst>
              <a:ext uri="{FF2B5EF4-FFF2-40B4-BE49-F238E27FC236}">
                <a16:creationId xmlns:a16="http://schemas.microsoft.com/office/drawing/2014/main" id="{86E6AAAF-35B4-4205-B2BF-4DEC25D42C2D}"/>
              </a:ext>
            </a:extLst>
          </p:cNvPr>
          <p:cNvSpPr txBox="1"/>
          <p:nvPr/>
        </p:nvSpPr>
        <p:spPr>
          <a:xfrm>
            <a:off x="4888990" y="282752"/>
            <a:ext cx="7033835" cy="6555641"/>
          </a:xfrm>
          <a:prstGeom prst="rect">
            <a:avLst/>
          </a:prstGeom>
          <a:noFill/>
        </p:spPr>
        <p:txBody>
          <a:bodyPr wrap="square" rtlCol="0">
            <a:spAutoFit/>
          </a:bodyPr>
          <a:lstStyle/>
          <a:p>
            <a:pPr marL="285750" lvl="0" indent="-285750">
              <a:buFont typeface="Wingdings" panose="05000000000000000000" pitchFamily="2" charset="2"/>
              <a:buChar char="Ø"/>
            </a:pPr>
            <a:r>
              <a:rPr lang="en-GB" sz="2800" dirty="0"/>
              <a:t>LO1 Understand how to target a market</a:t>
            </a:r>
          </a:p>
          <a:p>
            <a:pPr marL="285750" lvl="0" indent="-285750">
              <a:buFont typeface="Wingdings" panose="05000000000000000000" pitchFamily="2" charset="2"/>
              <a:buChar char="Ø"/>
            </a:pPr>
            <a:endParaRPr lang="en-GB" sz="2800" dirty="0"/>
          </a:p>
          <a:p>
            <a:pPr marL="285750" lvl="0" indent="-285750">
              <a:buFont typeface="Wingdings" panose="05000000000000000000" pitchFamily="2" charset="2"/>
              <a:buChar char="Ø"/>
            </a:pPr>
            <a:r>
              <a:rPr lang="en-GB" sz="2800" dirty="0"/>
              <a:t>LO2 Understand what makes a product financially viable</a:t>
            </a:r>
          </a:p>
          <a:p>
            <a:pPr marL="285750" lvl="0" indent="-285750">
              <a:buFont typeface="Wingdings" panose="05000000000000000000" pitchFamily="2" charset="2"/>
              <a:buChar char="Ø"/>
            </a:pPr>
            <a:endParaRPr lang="en-GB" sz="2800" dirty="0"/>
          </a:p>
          <a:p>
            <a:pPr marL="285750" lvl="0" indent="-285750">
              <a:buFont typeface="Wingdings" panose="05000000000000000000" pitchFamily="2" charset="2"/>
              <a:buChar char="Ø"/>
            </a:pPr>
            <a:r>
              <a:rPr lang="en-GB" sz="2800" dirty="0"/>
              <a:t>LO3 Understand product development</a:t>
            </a:r>
          </a:p>
          <a:p>
            <a:pPr marL="285750" lvl="0" indent="-285750">
              <a:buFont typeface="Wingdings" panose="05000000000000000000" pitchFamily="2" charset="2"/>
              <a:buChar char="Ø"/>
            </a:pPr>
            <a:endParaRPr lang="en-GB" sz="2800" dirty="0"/>
          </a:p>
          <a:p>
            <a:pPr marL="285750" lvl="0" indent="-285750">
              <a:buFont typeface="Wingdings" panose="05000000000000000000" pitchFamily="2" charset="2"/>
              <a:buChar char="Ø"/>
            </a:pPr>
            <a:r>
              <a:rPr lang="en-GB" sz="2800" dirty="0"/>
              <a:t>LO4 Understand how to attract and retain customers</a:t>
            </a:r>
          </a:p>
          <a:p>
            <a:pPr marL="285750" lvl="0" indent="-285750">
              <a:buFont typeface="Wingdings" panose="05000000000000000000" pitchFamily="2" charset="2"/>
              <a:buChar char="Ø"/>
            </a:pPr>
            <a:endParaRPr lang="en-GB" sz="2800" dirty="0"/>
          </a:p>
          <a:p>
            <a:pPr marL="285750" lvl="0" indent="-285750">
              <a:buFont typeface="Wingdings" panose="05000000000000000000" pitchFamily="2" charset="2"/>
              <a:buChar char="Ø"/>
            </a:pPr>
            <a:r>
              <a:rPr lang="en-GB" sz="2800" dirty="0"/>
              <a:t>LO5 Understand factors for consideration when starting up a business</a:t>
            </a:r>
          </a:p>
          <a:p>
            <a:pPr marL="285750" lvl="0" indent="-285750">
              <a:buFont typeface="Wingdings" panose="05000000000000000000" pitchFamily="2" charset="2"/>
              <a:buChar char="Ø"/>
            </a:pPr>
            <a:endParaRPr lang="en-GB" sz="2800" dirty="0"/>
          </a:p>
          <a:p>
            <a:pPr marL="285750" lvl="0" indent="-285750">
              <a:buFont typeface="Wingdings" panose="05000000000000000000" pitchFamily="2" charset="2"/>
              <a:buChar char="Ø"/>
            </a:pPr>
            <a:r>
              <a:rPr lang="en-GB" sz="2800" dirty="0"/>
              <a:t>LO6 Understand different functional activities to support a start-up</a:t>
            </a:r>
          </a:p>
        </p:txBody>
      </p:sp>
      <p:pic>
        <p:nvPicPr>
          <p:cNvPr id="4" name="Audio 3">
            <a:hlinkClick r:id="" action="ppaction://media"/>
            <a:extLst>
              <a:ext uri="{FF2B5EF4-FFF2-40B4-BE49-F238E27FC236}">
                <a16:creationId xmlns:a16="http://schemas.microsoft.com/office/drawing/2014/main" id="{27409F38-262D-4C46-9B25-3EF7DED8D6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682970277"/>
      </p:ext>
    </p:extLst>
  </p:cSld>
  <p:clrMapOvr>
    <a:masterClrMapping/>
  </p:clrMapOvr>
  <mc:AlternateContent xmlns:mc="http://schemas.openxmlformats.org/markup-compatibility/2006" xmlns:p14="http://schemas.microsoft.com/office/powerpoint/2010/main">
    <mc:Choice Requires="p14">
      <p:transition spd="slow" p14:dur="2000" advTm="35281"/>
    </mc:Choice>
    <mc:Fallback xmlns="">
      <p:transition spd="slow" advTm="352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28" name="Content Placeholder 2">
            <a:extLst>
              <a:ext uri="{FF2B5EF4-FFF2-40B4-BE49-F238E27FC236}">
                <a16:creationId xmlns:a16="http://schemas.microsoft.com/office/drawing/2014/main" id="{2CE00984-0603-488F-9C37-C40FCBF3A994}"/>
              </a:ext>
            </a:extLst>
          </p:cNvPr>
          <p:cNvGraphicFramePr>
            <a:graphicFrameLocks noGrp="1"/>
          </p:cNvGraphicFramePr>
          <p:nvPr>
            <p:ph idx="1"/>
            <p:extLst>
              <p:ext uri="{D42A27DB-BD31-4B8C-83A1-F6EECF244321}">
                <p14:modId xmlns:p14="http://schemas.microsoft.com/office/powerpoint/2010/main" val="367709416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itle 1">
            <a:extLst>
              <a:ext uri="{FF2B5EF4-FFF2-40B4-BE49-F238E27FC236}">
                <a16:creationId xmlns:a16="http://schemas.microsoft.com/office/drawing/2014/main" id="{0C50C197-AB18-4F7A-A9BE-520AC826307B}"/>
              </a:ext>
            </a:extLst>
          </p:cNvPr>
          <p:cNvSpPr txBox="1">
            <a:spLocks noGrp="1"/>
          </p:cNvSpPr>
          <p:nvPr>
            <p:ph type="title"/>
          </p:nvPr>
        </p:nvSpPr>
        <p:spPr>
          <a:xfrm>
            <a:off x="390617" y="712788"/>
            <a:ext cx="3924208" cy="5502275"/>
          </a:xfrm>
          <a:prstGeom prst="rect">
            <a:avLst/>
          </a:prstGeom>
          <a:noFill/>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ctr"/>
            <a:r>
              <a:rPr lang="en-US" sz="5300" dirty="0">
                <a:solidFill>
                  <a:schemeClr val="bg1"/>
                </a:solidFill>
              </a:rPr>
              <a:t>EXAM UNIT</a:t>
            </a:r>
            <a:br>
              <a:rPr lang="en-US" sz="3600" dirty="0">
                <a:solidFill>
                  <a:schemeClr val="bg1"/>
                </a:solidFill>
              </a:rPr>
            </a:br>
            <a:br>
              <a:rPr lang="en-US" sz="3600" dirty="0">
                <a:solidFill>
                  <a:schemeClr val="bg1"/>
                </a:solidFill>
              </a:rPr>
            </a:br>
            <a:r>
              <a:rPr lang="en-US" sz="3600" dirty="0">
                <a:solidFill>
                  <a:schemeClr val="bg1"/>
                </a:solidFill>
              </a:rPr>
              <a:t>90 minute exam</a:t>
            </a:r>
            <a:br>
              <a:rPr lang="en-US" sz="3600" dirty="0">
                <a:solidFill>
                  <a:schemeClr val="bg1"/>
                </a:solidFill>
              </a:rPr>
            </a:br>
            <a:br>
              <a:rPr lang="en-US" sz="3600" dirty="0">
                <a:solidFill>
                  <a:schemeClr val="bg1"/>
                </a:solidFill>
              </a:rPr>
            </a:br>
            <a:r>
              <a:rPr lang="en-US" sz="3600" dirty="0">
                <a:solidFill>
                  <a:schemeClr val="bg1"/>
                </a:solidFill>
              </a:rPr>
              <a:t>Section A multiple choice</a:t>
            </a:r>
            <a:br>
              <a:rPr lang="en-US" sz="3600" dirty="0">
                <a:solidFill>
                  <a:schemeClr val="bg1"/>
                </a:solidFill>
              </a:rPr>
            </a:br>
            <a:br>
              <a:rPr lang="en-US" sz="3600" dirty="0">
                <a:solidFill>
                  <a:schemeClr val="bg1"/>
                </a:solidFill>
              </a:rPr>
            </a:br>
            <a:r>
              <a:rPr lang="en-US" sz="3600" dirty="0">
                <a:solidFill>
                  <a:schemeClr val="bg1"/>
                </a:solidFill>
              </a:rPr>
              <a:t>Section B are written answers</a:t>
            </a:r>
            <a:br>
              <a:rPr lang="en-US" sz="3600" dirty="0">
                <a:solidFill>
                  <a:schemeClr val="bg1"/>
                </a:solidFill>
              </a:rPr>
            </a:br>
            <a:br>
              <a:rPr lang="en-US" sz="3600" dirty="0">
                <a:solidFill>
                  <a:schemeClr val="bg1"/>
                </a:solidFill>
              </a:rPr>
            </a:br>
            <a:r>
              <a:rPr lang="en-US" sz="3600" dirty="0">
                <a:solidFill>
                  <a:schemeClr val="bg1"/>
                </a:solidFill>
              </a:rPr>
              <a:t>6 Learning Objectives to cover</a:t>
            </a:r>
            <a:endParaRPr lang="en-US"/>
          </a:p>
        </p:txBody>
      </p:sp>
      <p:pic>
        <p:nvPicPr>
          <p:cNvPr id="9" name="Picture 8">
            <a:extLst>
              <a:ext uri="{FF2B5EF4-FFF2-40B4-BE49-F238E27FC236}">
                <a16:creationId xmlns:a16="http://schemas.microsoft.com/office/drawing/2014/main" id="{BA392FDA-DF29-481E-B6EF-975C32F0B94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636008" y="10"/>
            <a:ext cx="7565647" cy="6857990"/>
          </a:xfrm>
          <a:prstGeom prst="rect">
            <a:avLst/>
          </a:prstGeom>
        </p:spPr>
      </p:pic>
      <p:pic>
        <p:nvPicPr>
          <p:cNvPr id="2" name="Audio 1">
            <a:hlinkClick r:id="" action="ppaction://media"/>
            <a:extLst>
              <a:ext uri="{FF2B5EF4-FFF2-40B4-BE49-F238E27FC236}">
                <a16:creationId xmlns:a16="http://schemas.microsoft.com/office/drawing/2014/main" id="{EC02E814-E4F1-43F9-BAD2-E01FCC79F33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869385588"/>
      </p:ext>
    </p:extLst>
  </p:cSld>
  <p:clrMapOvr>
    <a:masterClrMapping/>
  </p:clrMapOvr>
  <mc:AlternateContent xmlns:mc="http://schemas.openxmlformats.org/markup-compatibility/2006" xmlns:p14="http://schemas.microsoft.com/office/powerpoint/2010/main">
    <mc:Choice Requires="p14">
      <p:transition spd="slow" p14:dur="2000" advTm="30381"/>
    </mc:Choice>
    <mc:Fallback xmlns="">
      <p:transition spd="slow" advTm="303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8C2A-DE17-4370-8567-F93957DF9465}"/>
              </a:ext>
            </a:extLst>
          </p:cNvPr>
          <p:cNvSpPr>
            <a:spLocks noGrp="1"/>
          </p:cNvSpPr>
          <p:nvPr>
            <p:ph type="title"/>
          </p:nvPr>
        </p:nvSpPr>
        <p:spPr>
          <a:xfrm>
            <a:off x="481013" y="3752849"/>
            <a:ext cx="3290887" cy="2452687"/>
          </a:xfrm>
        </p:spPr>
        <p:txBody>
          <a:bodyPr anchor="ctr">
            <a:normAutofit/>
          </a:bodyPr>
          <a:lstStyle/>
          <a:p>
            <a:r>
              <a:rPr lang="en-GB" sz="3600" dirty="0"/>
              <a:t>COURSEWORK 1</a:t>
            </a:r>
          </a:p>
        </p:txBody>
      </p:sp>
      <p:pic>
        <p:nvPicPr>
          <p:cNvPr id="3076" name="Picture 4" descr="Free website and email for Tamworth business start-ups – Webforward Blog">
            <a:extLst>
              <a:ext uri="{FF2B5EF4-FFF2-40B4-BE49-F238E27FC236}">
                <a16:creationId xmlns:a16="http://schemas.microsoft.com/office/drawing/2014/main" id="{0FCBE98A-B10D-4822-8B02-4174F5630A97}"/>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3079" name="Content Placeholder 2">
            <a:extLst>
              <a:ext uri="{FF2B5EF4-FFF2-40B4-BE49-F238E27FC236}">
                <a16:creationId xmlns:a16="http://schemas.microsoft.com/office/drawing/2014/main" id="{F978FB10-197D-4D2A-A208-C6F494B1CEFB}"/>
              </a:ext>
            </a:extLst>
          </p:cNvPr>
          <p:cNvGraphicFramePr>
            <a:graphicFrameLocks noGrp="1"/>
          </p:cNvGraphicFramePr>
          <p:nvPr>
            <p:ph idx="1"/>
            <p:extLst>
              <p:ext uri="{D42A27DB-BD31-4B8C-83A1-F6EECF244321}">
                <p14:modId xmlns:p14="http://schemas.microsoft.com/office/powerpoint/2010/main" val="3133852898"/>
              </p:ext>
            </p:extLst>
          </p:nvPr>
        </p:nvGraphicFramePr>
        <p:xfrm>
          <a:off x="4223982" y="3752850"/>
          <a:ext cx="7485413" cy="24526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Audio 2">
            <a:hlinkClick r:id="" action="ppaction://media"/>
            <a:extLst>
              <a:ext uri="{FF2B5EF4-FFF2-40B4-BE49-F238E27FC236}">
                <a16:creationId xmlns:a16="http://schemas.microsoft.com/office/drawing/2014/main" id="{5AD73977-E35E-43BC-870D-ADD167180C45}"/>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669921018"/>
      </p:ext>
    </p:extLst>
  </p:cSld>
  <p:clrMapOvr>
    <a:masterClrMapping/>
  </p:clrMapOvr>
  <mc:AlternateContent xmlns:mc="http://schemas.openxmlformats.org/markup-compatibility/2006" xmlns:p14="http://schemas.microsoft.com/office/powerpoint/2010/main">
    <mc:Choice Requires="p14">
      <p:transition spd="slow" p14:dur="2000" advTm="38485"/>
    </mc:Choice>
    <mc:Fallback xmlns="">
      <p:transition spd="slow" advTm="38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8"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Rectangle 141">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64D8C2A-DE17-4370-8567-F93957DF9465}"/>
              </a:ext>
            </a:extLst>
          </p:cNvPr>
          <p:cNvSpPr>
            <a:spLocks noGrp="1"/>
          </p:cNvSpPr>
          <p:nvPr>
            <p:ph type="title"/>
          </p:nvPr>
        </p:nvSpPr>
        <p:spPr>
          <a:xfrm>
            <a:off x="1047280" y="759805"/>
            <a:ext cx="10306520" cy="1325563"/>
          </a:xfrm>
        </p:spPr>
        <p:txBody>
          <a:bodyPr>
            <a:normAutofit/>
          </a:bodyPr>
          <a:lstStyle/>
          <a:p>
            <a:r>
              <a:rPr lang="en-GB" sz="4000">
                <a:solidFill>
                  <a:srgbClr val="FFFFFF"/>
                </a:solidFill>
              </a:rPr>
              <a:t>COURSEWORK 2</a:t>
            </a:r>
          </a:p>
        </p:txBody>
      </p:sp>
      <p:sp>
        <p:nvSpPr>
          <p:cNvPr id="3" name="Content Placeholder 2">
            <a:extLst>
              <a:ext uri="{FF2B5EF4-FFF2-40B4-BE49-F238E27FC236}">
                <a16:creationId xmlns:a16="http://schemas.microsoft.com/office/drawing/2014/main" id="{BBE20031-3C49-46AE-A7BA-9E96C5A6FEA0}"/>
              </a:ext>
            </a:extLst>
          </p:cNvPr>
          <p:cNvSpPr>
            <a:spLocks noGrp="1"/>
          </p:cNvSpPr>
          <p:nvPr>
            <p:ph idx="1"/>
          </p:nvPr>
        </p:nvSpPr>
        <p:spPr>
          <a:xfrm>
            <a:off x="1282020" y="2494450"/>
            <a:ext cx="4430009" cy="4036979"/>
          </a:xfrm>
        </p:spPr>
        <p:txBody>
          <a:bodyPr>
            <a:normAutofit/>
          </a:bodyPr>
          <a:lstStyle/>
          <a:p>
            <a:pPr marL="0" indent="0">
              <a:buNone/>
            </a:pPr>
            <a:r>
              <a:rPr lang="en-GB" sz="2400" dirty="0"/>
              <a:t>For this second and final piece of coursework, the skills involved are practical and transferable for later in life.</a:t>
            </a:r>
          </a:p>
          <a:p>
            <a:pPr marL="0" indent="0">
              <a:buNone/>
            </a:pPr>
            <a:r>
              <a:rPr lang="en-GB" sz="2400" dirty="0"/>
              <a:t>You must:</a:t>
            </a:r>
          </a:p>
          <a:p>
            <a:r>
              <a:rPr lang="en-GB" sz="2400" dirty="0"/>
              <a:t>Develop a brand identity</a:t>
            </a:r>
          </a:p>
          <a:p>
            <a:r>
              <a:rPr lang="en-GB" sz="2400" dirty="0"/>
              <a:t>Create a Marketing campaign</a:t>
            </a:r>
          </a:p>
          <a:p>
            <a:r>
              <a:rPr lang="en-GB" sz="2400" dirty="0"/>
              <a:t>Plan and deliver a Professional pitch to investors</a:t>
            </a:r>
          </a:p>
        </p:txBody>
      </p:sp>
      <p:pic>
        <p:nvPicPr>
          <p:cNvPr id="2050" name="Picture 2" descr="Dragons Den-style event coming to Taunton - Somerset Live">
            <a:extLst>
              <a:ext uri="{FF2B5EF4-FFF2-40B4-BE49-F238E27FC236}">
                <a16:creationId xmlns:a16="http://schemas.microsoft.com/office/drawing/2014/main" id="{E8185627-3967-4C1E-867D-F9BCDE5D003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1"/>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6D5254BC-D2AD-4226-AE0C-5613756F9B6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42207706"/>
      </p:ext>
    </p:extLst>
  </p:cSld>
  <p:clrMapOvr>
    <a:masterClrMapping/>
  </p:clrMapOvr>
  <mc:AlternateContent xmlns:mc="http://schemas.openxmlformats.org/markup-compatibility/2006" xmlns:p14="http://schemas.microsoft.com/office/powerpoint/2010/main">
    <mc:Choice Requires="p14">
      <p:transition spd="slow" p14:dur="2000" advTm="45892"/>
    </mc:Choice>
    <mc:Fallback xmlns="">
      <p:transition spd="slow" advTm="458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B270C8-75F4-40CD-BBB8-591E919480F3}"/>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400C9D35-AF08-4C8F-A793-F44348D3772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03585" y="681038"/>
            <a:ext cx="7473461" cy="5495926"/>
          </a:xfrm>
          <a:prstGeom prst="rect">
            <a:avLst/>
          </a:prstGeom>
        </p:spPr>
      </p:pic>
      <p:sp>
        <p:nvSpPr>
          <p:cNvPr id="6" name="Title 5">
            <a:extLst>
              <a:ext uri="{FF2B5EF4-FFF2-40B4-BE49-F238E27FC236}">
                <a16:creationId xmlns:a16="http://schemas.microsoft.com/office/drawing/2014/main" id="{633DE301-495D-461C-881F-0F9990B0E793}"/>
              </a:ext>
            </a:extLst>
          </p:cNvPr>
          <p:cNvSpPr>
            <a:spLocks noGrp="1"/>
          </p:cNvSpPr>
          <p:nvPr>
            <p:ph type="title"/>
          </p:nvPr>
        </p:nvSpPr>
        <p:spPr/>
        <p:txBody>
          <a:bodyPr/>
          <a:lstStyle/>
          <a:p>
            <a:endParaRPr lang="en-GB"/>
          </a:p>
        </p:txBody>
      </p:sp>
      <p:pic>
        <p:nvPicPr>
          <p:cNvPr id="2" name="Audio 1">
            <a:hlinkClick r:id="" action="ppaction://media"/>
            <a:extLst>
              <a:ext uri="{FF2B5EF4-FFF2-40B4-BE49-F238E27FC236}">
                <a16:creationId xmlns:a16="http://schemas.microsoft.com/office/drawing/2014/main" id="{6B73F72D-DB94-4ED2-AED8-F2DA02FBBE6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801628146"/>
      </p:ext>
    </p:extLst>
  </p:cSld>
  <p:clrMapOvr>
    <a:masterClrMapping/>
  </p:clrMapOvr>
  <mc:AlternateContent xmlns:mc="http://schemas.openxmlformats.org/markup-compatibility/2006" xmlns:p14="http://schemas.microsoft.com/office/powerpoint/2010/main">
    <mc:Choice Requires="p14">
      <p:transition spd="slow" p14:dur="2000" advTm="9957"/>
    </mc:Choice>
    <mc:Fallback xmlns="">
      <p:transition spd="slow" advTm="9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6D718BAF2CE04580638BB8375C5127" ma:contentTypeVersion="4" ma:contentTypeDescription="Create a new document." ma:contentTypeScope="" ma:versionID="5456058ec8ac5f340bdcf3d92f7f2a6f">
  <xsd:schema xmlns:xsd="http://www.w3.org/2001/XMLSchema" xmlns:xs="http://www.w3.org/2001/XMLSchema" xmlns:p="http://schemas.microsoft.com/office/2006/metadata/properties" xmlns:ns2="d680a996-2d68-401e-8e8a-220b06f051a5" targetNamespace="http://schemas.microsoft.com/office/2006/metadata/properties" ma:root="true" ma:fieldsID="c73c46876db8e4fdb651148061bdf120" ns2:_="">
    <xsd:import namespace="d680a996-2d68-401e-8e8a-220b06f051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80a996-2d68-401e-8e8a-220b06f05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B507C9-63CD-4A70-A115-4FC61DBADCFE}">
  <ds:schemaRefs>
    <ds:schemaRef ds:uri="http://schemas.microsoft.com/sharepoint/v3/contenttype/forms"/>
  </ds:schemaRefs>
</ds:datastoreItem>
</file>

<file path=customXml/itemProps2.xml><?xml version="1.0" encoding="utf-8"?>
<ds:datastoreItem xmlns:ds="http://schemas.openxmlformats.org/officeDocument/2006/customXml" ds:itemID="{32EE8EB0-926B-429B-9D9F-007D454AA3CE}">
  <ds:schemaRefs>
    <ds:schemaRef ds:uri="http://purl.org/dc/elements/1.1/"/>
    <ds:schemaRef ds:uri="http://schemas.microsoft.com/office/2006/metadata/properties"/>
    <ds:schemaRef ds:uri="d680a996-2d68-401e-8e8a-220b06f051a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B2043DD-7F4C-48B2-9AB5-D1964E8002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80a996-2d68-401e-8e8a-220b06f05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TotalTime>
  <Words>923</Words>
  <Application>Microsoft Office PowerPoint</Application>
  <PresentationFormat>Widescreen</PresentationFormat>
  <Paragraphs>78</Paragraphs>
  <Slides>9</Slides>
  <Notes>9</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BUSINESS – Enterprise and Marketing</vt:lpstr>
      <vt:lpstr>YEAR 9 TRANSITION</vt:lpstr>
      <vt:lpstr>YEAR 10-11 COURSE OVERVIEW</vt:lpstr>
      <vt:lpstr>EXAM GRADES</vt:lpstr>
      <vt:lpstr>EXAM CONTENT</vt:lpstr>
      <vt:lpstr>EXAM UNIT  90 minute exam  Section A multiple choice  Section B are written answers  6 Learning Objectives to cover</vt:lpstr>
      <vt:lpstr>COURSEWORK 1</vt:lpstr>
      <vt:lpstr>COURSEWORK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Iliff</dc:creator>
  <cp:lastModifiedBy>D Sutcliffe</cp:lastModifiedBy>
  <cp:revision>24</cp:revision>
  <dcterms:created xsi:type="dcterms:W3CDTF">2020-12-01T18:06:33Z</dcterms:created>
  <dcterms:modified xsi:type="dcterms:W3CDTF">2023-01-04T15:52:22Z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0x010100716D718BAF2CE04580638BB8375C5127</vt:lpwstr>
  </property>
</Properties>
</file>