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16"/>
  </p:notesMasterIdLst>
  <p:handoutMasterIdLst>
    <p:handoutMasterId r:id="rId17"/>
  </p:handoutMasterIdLst>
  <p:sldIdLst>
    <p:sldId id="278" r:id="rId5"/>
    <p:sldId id="256" r:id="rId6"/>
    <p:sldId id="282" r:id="rId7"/>
    <p:sldId id="280" r:id="rId8"/>
    <p:sldId id="277" r:id="rId9"/>
    <p:sldId id="268" r:id="rId10"/>
    <p:sldId id="281" r:id="rId11"/>
    <p:sldId id="283" r:id="rId12"/>
    <p:sldId id="284" r:id="rId13"/>
    <p:sldId id="260" r:id="rId14"/>
    <p:sldId id="279" r:id="rId15"/>
  </p:sldIdLst>
  <p:sldSz cx="9144000" cy="6858000" type="screen4x3"/>
  <p:notesSz cx="6797675" cy="9926638"/>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3697C7"/>
    <a:srgbClr val="009DE0"/>
    <a:srgbClr val="0093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7E6DC0-BF1F-45AF-BFF8-93F294D78C82}" v="6" dt="2022-11-28T16:26:19.9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43" autoAdjust="0"/>
    <p:restoredTop sz="90940" autoAdjust="0"/>
  </p:normalViewPr>
  <p:slideViewPr>
    <p:cSldViewPr>
      <p:cViewPr varScale="1">
        <p:scale>
          <a:sx n="114" d="100"/>
          <a:sy n="114" d="100"/>
        </p:scale>
        <p:origin x="128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4F57B522-7D25-4E54-B899-AD5B797FE9C6}"/>
              </a:ext>
            </a:extLst>
          </p:cNvPr>
          <p:cNvSpPr>
            <a:spLocks noGrp="1" noChangeArrowheads="1"/>
          </p:cNvSpPr>
          <p:nvPr>
            <p:ph type="hdr" sz="quarter"/>
          </p:nvPr>
        </p:nvSpPr>
        <p:spPr bwMode="auto">
          <a:xfrm>
            <a:off x="0"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GB"/>
          </a:p>
        </p:txBody>
      </p:sp>
      <p:sp>
        <p:nvSpPr>
          <p:cNvPr id="35843" name="Rectangle 3">
            <a:extLst>
              <a:ext uri="{FF2B5EF4-FFF2-40B4-BE49-F238E27FC236}">
                <a16:creationId xmlns:a16="http://schemas.microsoft.com/office/drawing/2014/main" id="{647D6CB4-9B2B-449C-A5B4-F44FACF1EAFF}"/>
              </a:ext>
            </a:extLst>
          </p:cNvPr>
          <p:cNvSpPr>
            <a:spLocks noGrp="1" noChangeArrowheads="1"/>
          </p:cNvSpPr>
          <p:nvPr>
            <p:ph type="dt" sz="quarter" idx="1"/>
          </p:nvPr>
        </p:nvSpPr>
        <p:spPr bwMode="auto">
          <a:xfrm>
            <a:off x="3849688"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GB"/>
          </a:p>
        </p:txBody>
      </p:sp>
      <p:sp>
        <p:nvSpPr>
          <p:cNvPr id="35844" name="Rectangle 4">
            <a:extLst>
              <a:ext uri="{FF2B5EF4-FFF2-40B4-BE49-F238E27FC236}">
                <a16:creationId xmlns:a16="http://schemas.microsoft.com/office/drawing/2014/main" id="{1513D90D-2917-4FC4-ABB0-4C14BCECBD14}"/>
              </a:ext>
            </a:extLst>
          </p:cNvPr>
          <p:cNvSpPr>
            <a:spLocks noGrp="1" noChangeArrowheads="1"/>
          </p:cNvSpPr>
          <p:nvPr>
            <p:ph type="ftr" sz="quarter" idx="2"/>
          </p:nvPr>
        </p:nvSpPr>
        <p:spPr bwMode="auto">
          <a:xfrm>
            <a:off x="0" y="942975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GB"/>
          </a:p>
        </p:txBody>
      </p:sp>
      <p:sp>
        <p:nvSpPr>
          <p:cNvPr id="35845" name="Rectangle 5">
            <a:extLst>
              <a:ext uri="{FF2B5EF4-FFF2-40B4-BE49-F238E27FC236}">
                <a16:creationId xmlns:a16="http://schemas.microsoft.com/office/drawing/2014/main" id="{CC9B10C4-1BAE-4E59-9AA9-9F70D664CDF4}"/>
              </a:ext>
            </a:extLst>
          </p:cNvPr>
          <p:cNvSpPr>
            <a:spLocks noGrp="1" noChangeArrowheads="1"/>
          </p:cNvSpPr>
          <p:nvPr>
            <p:ph type="sldNum" sz="quarter" idx="3"/>
          </p:nvPr>
        </p:nvSpPr>
        <p:spPr bwMode="auto">
          <a:xfrm>
            <a:off x="3849688" y="942975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020A4D80-5A6E-4407-90D4-4C4ADCCFBBC3}"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67152CC-70AD-4121-91AF-EEF02AF2EE43}"/>
              </a:ext>
            </a:extLst>
          </p:cNvPr>
          <p:cNvSpPr>
            <a:spLocks noGrp="1" noChangeArrowheads="1"/>
          </p:cNvSpPr>
          <p:nvPr>
            <p:ph type="hdr" sz="quarter"/>
          </p:nvPr>
        </p:nvSpPr>
        <p:spPr bwMode="auto">
          <a:xfrm>
            <a:off x="0" y="0"/>
            <a:ext cx="294640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GB"/>
          </a:p>
        </p:txBody>
      </p:sp>
      <p:sp>
        <p:nvSpPr>
          <p:cNvPr id="6147" name="Rectangle 3">
            <a:extLst>
              <a:ext uri="{FF2B5EF4-FFF2-40B4-BE49-F238E27FC236}">
                <a16:creationId xmlns:a16="http://schemas.microsoft.com/office/drawing/2014/main" id="{3C2F86DD-77CD-49B8-A68F-28404E673F6C}"/>
              </a:ext>
            </a:extLst>
          </p:cNvPr>
          <p:cNvSpPr>
            <a:spLocks noGrp="1" noChangeArrowheads="1"/>
          </p:cNvSpPr>
          <p:nvPr>
            <p:ph type="dt" idx="1"/>
          </p:nvPr>
        </p:nvSpPr>
        <p:spPr bwMode="auto">
          <a:xfrm>
            <a:off x="3851275" y="0"/>
            <a:ext cx="294640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GB"/>
          </a:p>
        </p:txBody>
      </p:sp>
      <p:sp>
        <p:nvSpPr>
          <p:cNvPr id="2052" name="Rectangle 4">
            <a:extLst>
              <a:ext uri="{FF2B5EF4-FFF2-40B4-BE49-F238E27FC236}">
                <a16:creationId xmlns:a16="http://schemas.microsoft.com/office/drawing/2014/main" id="{F579BDEB-8F37-4A58-9754-C9C3A804E015}"/>
              </a:ext>
            </a:extLst>
          </p:cNvPr>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a:extLst>
              <a:ext uri="{FF2B5EF4-FFF2-40B4-BE49-F238E27FC236}">
                <a16:creationId xmlns:a16="http://schemas.microsoft.com/office/drawing/2014/main" id="{EB0B5B3D-990F-448B-8103-9313848931F8}"/>
              </a:ext>
            </a:extLst>
          </p:cNvPr>
          <p:cNvSpPr>
            <a:spLocks noGrp="1" noChangeArrowheads="1"/>
          </p:cNvSpPr>
          <p:nvPr>
            <p:ph type="body" sz="quarter" idx="3"/>
          </p:nvPr>
        </p:nvSpPr>
        <p:spPr bwMode="auto">
          <a:xfrm>
            <a:off x="906463" y="4716463"/>
            <a:ext cx="4984750"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150" name="Rectangle 6">
            <a:extLst>
              <a:ext uri="{FF2B5EF4-FFF2-40B4-BE49-F238E27FC236}">
                <a16:creationId xmlns:a16="http://schemas.microsoft.com/office/drawing/2014/main" id="{31527128-3AED-4F64-94C7-D7B8BD08C077}"/>
              </a:ext>
            </a:extLst>
          </p:cNvPr>
          <p:cNvSpPr>
            <a:spLocks noGrp="1" noChangeArrowheads="1"/>
          </p:cNvSpPr>
          <p:nvPr>
            <p:ph type="ftr" sz="quarter" idx="4"/>
          </p:nvPr>
        </p:nvSpPr>
        <p:spPr bwMode="auto">
          <a:xfrm>
            <a:off x="0" y="9431338"/>
            <a:ext cx="294640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GB"/>
          </a:p>
        </p:txBody>
      </p:sp>
      <p:sp>
        <p:nvSpPr>
          <p:cNvPr id="6151" name="Rectangle 7">
            <a:extLst>
              <a:ext uri="{FF2B5EF4-FFF2-40B4-BE49-F238E27FC236}">
                <a16:creationId xmlns:a16="http://schemas.microsoft.com/office/drawing/2014/main" id="{30C1CB7D-9BE7-4878-8200-5B55982F88A7}"/>
              </a:ext>
            </a:extLst>
          </p:cNvPr>
          <p:cNvSpPr>
            <a:spLocks noGrp="1" noChangeArrowheads="1"/>
          </p:cNvSpPr>
          <p:nvPr>
            <p:ph type="sldNum" sz="quarter" idx="5"/>
          </p:nvPr>
        </p:nvSpPr>
        <p:spPr bwMode="auto">
          <a:xfrm>
            <a:off x="3851275" y="9431338"/>
            <a:ext cx="294640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pPr>
              <a:defRPr/>
            </a:pPr>
            <a:fld id="{ABEF1C34-1920-45B1-BC4A-75896BB7CD33}"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1FF8E2A9-109F-4E98-BBCB-7C45C0D999AA}"/>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732F51-E7A5-4A50-A215-CE4A6C8D3B69}" type="slidenum">
              <a:rPr lang="en-GB" altLang="en-US" sz="1200" smtClean="0"/>
              <a:pPr/>
              <a:t>2</a:t>
            </a:fld>
            <a:endParaRPr lang="en-GB" altLang="en-US" sz="1200"/>
          </a:p>
        </p:txBody>
      </p:sp>
      <p:sp>
        <p:nvSpPr>
          <p:cNvPr id="6147" name="Rectangle 2">
            <a:extLst>
              <a:ext uri="{FF2B5EF4-FFF2-40B4-BE49-F238E27FC236}">
                <a16:creationId xmlns:a16="http://schemas.microsoft.com/office/drawing/2014/main" id="{D204AE56-37BA-467C-AEBD-25A97CF91C57}"/>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04DB412F-8BEF-49AB-A600-F1FBB6BF0DFD}"/>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32DCA88E-EC6C-4943-88B3-FDB71CE5AAB7}"/>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03F9C75-0FF5-431E-94B5-A4BF97C2230B}" type="slidenum">
              <a:rPr lang="en-GB" altLang="en-US" sz="1200" smtClean="0"/>
              <a:pPr/>
              <a:t>3</a:t>
            </a:fld>
            <a:endParaRPr lang="en-GB" altLang="en-US" sz="1200"/>
          </a:p>
        </p:txBody>
      </p:sp>
      <p:sp>
        <p:nvSpPr>
          <p:cNvPr id="18435" name="Rectangle 2">
            <a:extLst>
              <a:ext uri="{FF2B5EF4-FFF2-40B4-BE49-F238E27FC236}">
                <a16:creationId xmlns:a16="http://schemas.microsoft.com/office/drawing/2014/main" id="{49A7F6DF-8916-4331-A967-015506FBFA09}"/>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0EBB989A-B2CC-483C-BBAB-1C9C1CA89196}"/>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82EC597F-76B5-440C-8AD8-743E1AAD0AD6}"/>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6CE5C4F-6F75-4496-BA9D-E1AB86792DD4}" type="slidenum">
              <a:rPr lang="en-GB" altLang="en-US" sz="1200" smtClean="0"/>
              <a:pPr/>
              <a:t>4</a:t>
            </a:fld>
            <a:endParaRPr lang="en-GB" altLang="en-US" sz="1200"/>
          </a:p>
        </p:txBody>
      </p:sp>
      <p:sp>
        <p:nvSpPr>
          <p:cNvPr id="10243" name="Rectangle 2">
            <a:extLst>
              <a:ext uri="{FF2B5EF4-FFF2-40B4-BE49-F238E27FC236}">
                <a16:creationId xmlns:a16="http://schemas.microsoft.com/office/drawing/2014/main" id="{25A2CE17-CD7F-481D-BD09-BFB5B0D5A474}"/>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E929E586-0AA8-4514-A26C-9A077A45D730}"/>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421FFA76-17A9-472E-9B44-D233CF491B5B}"/>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9085D76-F07A-43FF-8627-769B55DE9624}" type="slidenum">
              <a:rPr lang="en-GB" altLang="en-US" sz="1200" smtClean="0"/>
              <a:pPr/>
              <a:t>6</a:t>
            </a:fld>
            <a:endParaRPr lang="en-GB" altLang="en-US" sz="1200"/>
          </a:p>
        </p:txBody>
      </p:sp>
      <p:sp>
        <p:nvSpPr>
          <p:cNvPr id="14339" name="Rectangle 2">
            <a:extLst>
              <a:ext uri="{FF2B5EF4-FFF2-40B4-BE49-F238E27FC236}">
                <a16:creationId xmlns:a16="http://schemas.microsoft.com/office/drawing/2014/main" id="{279C3CDC-12B5-486E-89EB-1AB27B8E9257}"/>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8DC0A41F-27F3-4FED-BAC2-955ACD51A346}"/>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C6994001-3670-4C58-A818-5DAFCE730892}"/>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CA2F0A-A153-44DF-8EC5-7072C7333065}" type="slidenum">
              <a:rPr lang="en-GB" altLang="en-US" sz="1200" smtClean="0"/>
              <a:pPr/>
              <a:t>7</a:t>
            </a:fld>
            <a:endParaRPr lang="en-GB" altLang="en-US" sz="1200"/>
          </a:p>
        </p:txBody>
      </p:sp>
      <p:sp>
        <p:nvSpPr>
          <p:cNvPr id="12291" name="Rectangle 2">
            <a:extLst>
              <a:ext uri="{FF2B5EF4-FFF2-40B4-BE49-F238E27FC236}">
                <a16:creationId xmlns:a16="http://schemas.microsoft.com/office/drawing/2014/main" id="{30E31B2D-2537-47F3-95A8-EDA5ADDE0A57}"/>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CC63DA5A-2EFC-448D-9EFF-BA14768F0A8D}"/>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263760AE-4CFE-41F8-878A-BDE396595A07}"/>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3E0A96D-3FA3-4743-8969-5770A16A0C5F}" type="slidenum">
              <a:rPr lang="en-GB" altLang="en-US" sz="1200" smtClean="0"/>
              <a:pPr/>
              <a:t>11</a:t>
            </a:fld>
            <a:endParaRPr lang="en-GB" altLang="en-US" sz="1200"/>
          </a:p>
        </p:txBody>
      </p:sp>
      <p:sp>
        <p:nvSpPr>
          <p:cNvPr id="16387" name="Rectangle 2">
            <a:extLst>
              <a:ext uri="{FF2B5EF4-FFF2-40B4-BE49-F238E27FC236}">
                <a16:creationId xmlns:a16="http://schemas.microsoft.com/office/drawing/2014/main" id="{9EBCB944-B4BC-4769-97BA-5561EC5464CF}"/>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1C0C2829-BC47-49F0-925D-EC2D2240C9D7}"/>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5">
            <a:extLst>
              <a:ext uri="{FF2B5EF4-FFF2-40B4-BE49-F238E27FC236}">
                <a16:creationId xmlns:a16="http://schemas.microsoft.com/office/drawing/2014/main" id="{DE2EEEAC-434F-4AAF-AAC5-03FE1A508DCB}"/>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909147D1-7173-4D49-A41F-B8CE785EBFC7}"/>
              </a:ext>
            </a:extLst>
          </p:cNvPr>
          <p:cNvSpPr>
            <a:spLocks noGrp="1" noChangeArrowheads="1"/>
          </p:cNvSpPr>
          <p:nvPr>
            <p:ph type="sldNum" sz="quarter" idx="11"/>
          </p:nvPr>
        </p:nvSpPr>
        <p:spPr>
          <a:ln/>
        </p:spPr>
        <p:txBody>
          <a:bodyPr/>
          <a:lstStyle>
            <a:lvl1pPr>
              <a:defRPr/>
            </a:lvl1pPr>
          </a:lstStyle>
          <a:p>
            <a:pPr>
              <a:defRPr/>
            </a:pPr>
            <a:fld id="{5E3D5629-A34C-4D7F-B418-0FCC65EA6D9B}" type="slidenum">
              <a:rPr lang="en-GB" altLang="en-US"/>
              <a:pPr>
                <a:defRPr/>
              </a:pPr>
              <a:t>‹#›</a:t>
            </a:fld>
            <a:endParaRPr lang="en-GB" altLang="en-US"/>
          </a:p>
        </p:txBody>
      </p:sp>
    </p:spTree>
    <p:extLst>
      <p:ext uri="{BB962C8B-B14F-4D97-AF65-F5344CB8AC3E}">
        <p14:creationId xmlns:p14="http://schemas.microsoft.com/office/powerpoint/2010/main" val="2644155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6D190F0D-7FBE-470C-A087-7FEBC9A3B74E}"/>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0C39B8F9-3859-406A-B487-750A636F4166}"/>
              </a:ext>
            </a:extLst>
          </p:cNvPr>
          <p:cNvSpPr>
            <a:spLocks noGrp="1" noChangeArrowheads="1"/>
          </p:cNvSpPr>
          <p:nvPr>
            <p:ph type="sldNum" sz="quarter" idx="11"/>
          </p:nvPr>
        </p:nvSpPr>
        <p:spPr>
          <a:ln/>
        </p:spPr>
        <p:txBody>
          <a:bodyPr/>
          <a:lstStyle>
            <a:lvl1pPr>
              <a:defRPr/>
            </a:lvl1pPr>
          </a:lstStyle>
          <a:p>
            <a:pPr>
              <a:defRPr/>
            </a:pPr>
            <a:fld id="{BA231515-23C5-495E-9FA9-0F894B55992E}" type="slidenum">
              <a:rPr lang="en-GB" altLang="en-US"/>
              <a:pPr>
                <a:defRPr/>
              </a:pPr>
              <a:t>‹#›</a:t>
            </a:fld>
            <a:endParaRPr lang="en-GB" altLang="en-US"/>
          </a:p>
        </p:txBody>
      </p:sp>
    </p:spTree>
    <p:extLst>
      <p:ext uri="{BB962C8B-B14F-4D97-AF65-F5344CB8AC3E}">
        <p14:creationId xmlns:p14="http://schemas.microsoft.com/office/powerpoint/2010/main" val="650506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447675"/>
            <a:ext cx="1492250" cy="56483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14600" y="447675"/>
            <a:ext cx="4327525" cy="5648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D734FA92-0F1B-4987-82D5-8E5EDBE7AD10}"/>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C6DAA66C-0F32-464A-BA28-E85783C2DC79}"/>
              </a:ext>
            </a:extLst>
          </p:cNvPr>
          <p:cNvSpPr>
            <a:spLocks noGrp="1" noChangeArrowheads="1"/>
          </p:cNvSpPr>
          <p:nvPr>
            <p:ph type="sldNum" sz="quarter" idx="11"/>
          </p:nvPr>
        </p:nvSpPr>
        <p:spPr>
          <a:ln/>
        </p:spPr>
        <p:txBody>
          <a:bodyPr/>
          <a:lstStyle>
            <a:lvl1pPr>
              <a:defRPr/>
            </a:lvl1pPr>
          </a:lstStyle>
          <a:p>
            <a:pPr>
              <a:defRPr/>
            </a:pPr>
            <a:fld id="{D3711758-B56B-4B75-B3B0-740EF0502A85}" type="slidenum">
              <a:rPr lang="en-GB" altLang="en-US"/>
              <a:pPr>
                <a:defRPr/>
              </a:pPr>
              <a:t>‹#›</a:t>
            </a:fld>
            <a:endParaRPr lang="en-GB" altLang="en-US"/>
          </a:p>
        </p:txBody>
      </p:sp>
    </p:spTree>
    <p:extLst>
      <p:ext uri="{BB962C8B-B14F-4D97-AF65-F5344CB8AC3E}">
        <p14:creationId xmlns:p14="http://schemas.microsoft.com/office/powerpoint/2010/main" val="1405191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D4EC9F50-52AA-46A4-BE43-3327C5C2BF02}"/>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F18D30F5-FFDC-4CA5-98E0-F2D04105EB04}"/>
              </a:ext>
            </a:extLst>
          </p:cNvPr>
          <p:cNvSpPr>
            <a:spLocks noGrp="1" noChangeArrowheads="1"/>
          </p:cNvSpPr>
          <p:nvPr>
            <p:ph type="sldNum" sz="quarter" idx="11"/>
          </p:nvPr>
        </p:nvSpPr>
        <p:spPr>
          <a:ln/>
        </p:spPr>
        <p:txBody>
          <a:bodyPr/>
          <a:lstStyle>
            <a:lvl1pPr>
              <a:defRPr/>
            </a:lvl1pPr>
          </a:lstStyle>
          <a:p>
            <a:pPr>
              <a:defRPr/>
            </a:pPr>
            <a:fld id="{785B8C1E-AC68-47EC-AC27-5B278EBD7EB5}" type="slidenum">
              <a:rPr lang="en-GB" altLang="en-US"/>
              <a:pPr>
                <a:defRPr/>
              </a:pPr>
              <a:t>‹#›</a:t>
            </a:fld>
            <a:endParaRPr lang="en-GB" altLang="en-US"/>
          </a:p>
        </p:txBody>
      </p:sp>
    </p:spTree>
    <p:extLst>
      <p:ext uri="{BB962C8B-B14F-4D97-AF65-F5344CB8AC3E}">
        <p14:creationId xmlns:p14="http://schemas.microsoft.com/office/powerpoint/2010/main" val="1532590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C0E5B45E-4453-423C-8517-2F905EDB2E0E}"/>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8DF4EDA7-CA3E-4526-B447-E2D71689EEE8}"/>
              </a:ext>
            </a:extLst>
          </p:cNvPr>
          <p:cNvSpPr>
            <a:spLocks noGrp="1" noChangeArrowheads="1"/>
          </p:cNvSpPr>
          <p:nvPr>
            <p:ph type="sldNum" sz="quarter" idx="11"/>
          </p:nvPr>
        </p:nvSpPr>
        <p:spPr>
          <a:ln/>
        </p:spPr>
        <p:txBody>
          <a:bodyPr/>
          <a:lstStyle>
            <a:lvl1pPr>
              <a:defRPr/>
            </a:lvl1pPr>
          </a:lstStyle>
          <a:p>
            <a:pPr>
              <a:defRPr/>
            </a:pPr>
            <a:fld id="{C13B5856-DB72-451C-AA7E-46E4B22E355D}" type="slidenum">
              <a:rPr lang="en-GB" altLang="en-US"/>
              <a:pPr>
                <a:defRPr/>
              </a:pPr>
              <a:t>‹#›</a:t>
            </a:fld>
            <a:endParaRPr lang="en-GB" altLang="en-US"/>
          </a:p>
        </p:txBody>
      </p:sp>
    </p:spTree>
    <p:extLst>
      <p:ext uri="{BB962C8B-B14F-4D97-AF65-F5344CB8AC3E}">
        <p14:creationId xmlns:p14="http://schemas.microsoft.com/office/powerpoint/2010/main" val="4023807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14600" y="2057400"/>
            <a:ext cx="2909888"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576888" y="2057400"/>
            <a:ext cx="2909887"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a:extLst>
              <a:ext uri="{FF2B5EF4-FFF2-40B4-BE49-F238E27FC236}">
                <a16:creationId xmlns:a16="http://schemas.microsoft.com/office/drawing/2014/main" id="{2F3F5D5A-823F-49D6-ACB4-841BE7E116D0}"/>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66ED00F-597A-48B1-92B0-2A7B5230A46E}"/>
              </a:ext>
            </a:extLst>
          </p:cNvPr>
          <p:cNvSpPr>
            <a:spLocks noGrp="1" noChangeArrowheads="1"/>
          </p:cNvSpPr>
          <p:nvPr>
            <p:ph type="sldNum" sz="quarter" idx="11"/>
          </p:nvPr>
        </p:nvSpPr>
        <p:spPr>
          <a:ln/>
        </p:spPr>
        <p:txBody>
          <a:bodyPr/>
          <a:lstStyle>
            <a:lvl1pPr>
              <a:defRPr/>
            </a:lvl1pPr>
          </a:lstStyle>
          <a:p>
            <a:pPr>
              <a:defRPr/>
            </a:pPr>
            <a:fld id="{455ED446-01CF-40D5-B618-CCC2AB6F4689}" type="slidenum">
              <a:rPr lang="en-GB" altLang="en-US"/>
              <a:pPr>
                <a:defRPr/>
              </a:pPr>
              <a:t>‹#›</a:t>
            </a:fld>
            <a:endParaRPr lang="en-GB" altLang="en-US"/>
          </a:p>
        </p:txBody>
      </p:sp>
    </p:spTree>
    <p:extLst>
      <p:ext uri="{BB962C8B-B14F-4D97-AF65-F5344CB8AC3E}">
        <p14:creationId xmlns:p14="http://schemas.microsoft.com/office/powerpoint/2010/main" val="4075693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a:extLst>
              <a:ext uri="{FF2B5EF4-FFF2-40B4-BE49-F238E27FC236}">
                <a16:creationId xmlns:a16="http://schemas.microsoft.com/office/drawing/2014/main" id="{40D0B2ED-8901-45B3-99BC-333AE880EA6B}"/>
              </a:ext>
            </a:extLst>
          </p:cNvPr>
          <p:cNvSpPr>
            <a:spLocks noGrp="1" noChangeArrowheads="1"/>
          </p:cNvSpPr>
          <p:nvPr>
            <p:ph type="ftr" sz="quarter" idx="10"/>
          </p:nvPr>
        </p:nvSpPr>
        <p:spPr>
          <a:ln/>
        </p:spPr>
        <p:txBody>
          <a:bodyPr/>
          <a:lstStyle>
            <a:lvl1pPr>
              <a:defRPr/>
            </a:lvl1pPr>
          </a:lstStyle>
          <a:p>
            <a:pPr>
              <a:defRPr/>
            </a:pPr>
            <a:endParaRPr lang="en-GB"/>
          </a:p>
        </p:txBody>
      </p:sp>
      <p:sp>
        <p:nvSpPr>
          <p:cNvPr id="8" name="Rectangle 6">
            <a:extLst>
              <a:ext uri="{FF2B5EF4-FFF2-40B4-BE49-F238E27FC236}">
                <a16:creationId xmlns:a16="http://schemas.microsoft.com/office/drawing/2014/main" id="{AC8723F9-BBEB-46D8-9FF6-70ADD3771FED}"/>
              </a:ext>
            </a:extLst>
          </p:cNvPr>
          <p:cNvSpPr>
            <a:spLocks noGrp="1" noChangeArrowheads="1"/>
          </p:cNvSpPr>
          <p:nvPr>
            <p:ph type="sldNum" sz="quarter" idx="11"/>
          </p:nvPr>
        </p:nvSpPr>
        <p:spPr>
          <a:ln/>
        </p:spPr>
        <p:txBody>
          <a:bodyPr/>
          <a:lstStyle>
            <a:lvl1pPr>
              <a:defRPr/>
            </a:lvl1pPr>
          </a:lstStyle>
          <a:p>
            <a:pPr>
              <a:defRPr/>
            </a:pPr>
            <a:fld id="{B47A0713-3684-421D-A560-6EB706FBCFD6}" type="slidenum">
              <a:rPr lang="en-GB" altLang="en-US"/>
              <a:pPr>
                <a:defRPr/>
              </a:pPr>
              <a:t>‹#›</a:t>
            </a:fld>
            <a:endParaRPr lang="en-GB" altLang="en-US"/>
          </a:p>
        </p:txBody>
      </p:sp>
    </p:spTree>
    <p:extLst>
      <p:ext uri="{BB962C8B-B14F-4D97-AF65-F5344CB8AC3E}">
        <p14:creationId xmlns:p14="http://schemas.microsoft.com/office/powerpoint/2010/main" val="198546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a:extLst>
              <a:ext uri="{FF2B5EF4-FFF2-40B4-BE49-F238E27FC236}">
                <a16:creationId xmlns:a16="http://schemas.microsoft.com/office/drawing/2014/main" id="{87F23EDA-7F2E-4A76-AE94-3712AF1AA6DF}"/>
              </a:ext>
            </a:extLst>
          </p:cNvPr>
          <p:cNvSpPr>
            <a:spLocks noGrp="1" noChangeArrowheads="1"/>
          </p:cNvSpPr>
          <p:nvPr>
            <p:ph type="ftr" sz="quarter" idx="10"/>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68920C66-BE44-4500-AF19-7C1D3B35F887}"/>
              </a:ext>
            </a:extLst>
          </p:cNvPr>
          <p:cNvSpPr>
            <a:spLocks noGrp="1" noChangeArrowheads="1"/>
          </p:cNvSpPr>
          <p:nvPr>
            <p:ph type="sldNum" sz="quarter" idx="11"/>
          </p:nvPr>
        </p:nvSpPr>
        <p:spPr>
          <a:ln/>
        </p:spPr>
        <p:txBody>
          <a:bodyPr/>
          <a:lstStyle>
            <a:lvl1pPr>
              <a:defRPr/>
            </a:lvl1pPr>
          </a:lstStyle>
          <a:p>
            <a:pPr>
              <a:defRPr/>
            </a:pPr>
            <a:fld id="{AF540AD5-96FC-4D9D-9466-39BE51392BBF}" type="slidenum">
              <a:rPr lang="en-GB" altLang="en-US"/>
              <a:pPr>
                <a:defRPr/>
              </a:pPr>
              <a:t>‹#›</a:t>
            </a:fld>
            <a:endParaRPr lang="en-GB" altLang="en-US"/>
          </a:p>
        </p:txBody>
      </p:sp>
    </p:spTree>
    <p:extLst>
      <p:ext uri="{BB962C8B-B14F-4D97-AF65-F5344CB8AC3E}">
        <p14:creationId xmlns:p14="http://schemas.microsoft.com/office/powerpoint/2010/main" val="4225821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711E028-1C96-4842-9304-FB970B20DCF7}"/>
              </a:ext>
            </a:extLst>
          </p:cNvPr>
          <p:cNvSpPr>
            <a:spLocks noGrp="1" noChangeArrowheads="1"/>
          </p:cNvSpPr>
          <p:nvPr>
            <p:ph type="ftr" sz="quarter" idx="10"/>
          </p:nvPr>
        </p:nvSpPr>
        <p:spPr>
          <a:ln/>
        </p:spPr>
        <p:txBody>
          <a:bodyPr/>
          <a:lstStyle>
            <a:lvl1pPr>
              <a:defRPr/>
            </a:lvl1pPr>
          </a:lstStyle>
          <a:p>
            <a:pPr>
              <a:defRPr/>
            </a:pPr>
            <a:endParaRPr lang="en-GB"/>
          </a:p>
        </p:txBody>
      </p:sp>
      <p:sp>
        <p:nvSpPr>
          <p:cNvPr id="3" name="Rectangle 6">
            <a:extLst>
              <a:ext uri="{FF2B5EF4-FFF2-40B4-BE49-F238E27FC236}">
                <a16:creationId xmlns:a16="http://schemas.microsoft.com/office/drawing/2014/main" id="{311EC6D1-2922-4759-A71B-D6E5D0D1F735}"/>
              </a:ext>
            </a:extLst>
          </p:cNvPr>
          <p:cNvSpPr>
            <a:spLocks noGrp="1" noChangeArrowheads="1"/>
          </p:cNvSpPr>
          <p:nvPr>
            <p:ph type="sldNum" sz="quarter" idx="11"/>
          </p:nvPr>
        </p:nvSpPr>
        <p:spPr>
          <a:ln/>
        </p:spPr>
        <p:txBody>
          <a:bodyPr/>
          <a:lstStyle>
            <a:lvl1pPr>
              <a:defRPr/>
            </a:lvl1pPr>
          </a:lstStyle>
          <a:p>
            <a:pPr>
              <a:defRPr/>
            </a:pPr>
            <a:fld id="{3C60698D-C482-4C4F-BC59-E51AD0C06DED}" type="slidenum">
              <a:rPr lang="en-GB" altLang="en-US"/>
              <a:pPr>
                <a:defRPr/>
              </a:pPr>
              <a:t>‹#›</a:t>
            </a:fld>
            <a:endParaRPr lang="en-GB" altLang="en-US"/>
          </a:p>
        </p:txBody>
      </p:sp>
    </p:spTree>
    <p:extLst>
      <p:ext uri="{BB962C8B-B14F-4D97-AF65-F5344CB8AC3E}">
        <p14:creationId xmlns:p14="http://schemas.microsoft.com/office/powerpoint/2010/main" val="1994136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44CCDE2A-DA20-47D0-99D0-360851A66706}"/>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0E44EAD7-D0C6-4A06-A874-18A653E04115}"/>
              </a:ext>
            </a:extLst>
          </p:cNvPr>
          <p:cNvSpPr>
            <a:spLocks noGrp="1" noChangeArrowheads="1"/>
          </p:cNvSpPr>
          <p:nvPr>
            <p:ph type="sldNum" sz="quarter" idx="11"/>
          </p:nvPr>
        </p:nvSpPr>
        <p:spPr>
          <a:ln/>
        </p:spPr>
        <p:txBody>
          <a:bodyPr/>
          <a:lstStyle>
            <a:lvl1pPr>
              <a:defRPr/>
            </a:lvl1pPr>
          </a:lstStyle>
          <a:p>
            <a:pPr>
              <a:defRPr/>
            </a:pPr>
            <a:fld id="{3A7E924B-E3AD-4C39-A011-694CB00E13C3}" type="slidenum">
              <a:rPr lang="en-GB" altLang="en-US"/>
              <a:pPr>
                <a:defRPr/>
              </a:pPr>
              <a:t>‹#›</a:t>
            </a:fld>
            <a:endParaRPr lang="en-GB" altLang="en-US"/>
          </a:p>
        </p:txBody>
      </p:sp>
    </p:spTree>
    <p:extLst>
      <p:ext uri="{BB962C8B-B14F-4D97-AF65-F5344CB8AC3E}">
        <p14:creationId xmlns:p14="http://schemas.microsoft.com/office/powerpoint/2010/main" val="2394509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42FD6EDF-CE8D-491D-BAD1-1B63FD9CCA2B}"/>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9E1A1F9-A81A-47AC-A4DF-3C96A64B3EFF}"/>
              </a:ext>
            </a:extLst>
          </p:cNvPr>
          <p:cNvSpPr>
            <a:spLocks noGrp="1" noChangeArrowheads="1"/>
          </p:cNvSpPr>
          <p:nvPr>
            <p:ph type="sldNum" sz="quarter" idx="11"/>
          </p:nvPr>
        </p:nvSpPr>
        <p:spPr>
          <a:ln/>
        </p:spPr>
        <p:txBody>
          <a:bodyPr/>
          <a:lstStyle>
            <a:lvl1pPr>
              <a:defRPr/>
            </a:lvl1pPr>
          </a:lstStyle>
          <a:p>
            <a:pPr>
              <a:defRPr/>
            </a:pPr>
            <a:fld id="{9F517958-188F-4C7F-8686-E75C727A05FB}" type="slidenum">
              <a:rPr lang="en-GB" altLang="en-US"/>
              <a:pPr>
                <a:defRPr/>
              </a:pPr>
              <a:t>‹#›</a:t>
            </a:fld>
            <a:endParaRPr lang="en-GB" altLang="en-US"/>
          </a:p>
        </p:txBody>
      </p:sp>
    </p:spTree>
    <p:extLst>
      <p:ext uri="{BB962C8B-B14F-4D97-AF65-F5344CB8AC3E}">
        <p14:creationId xmlns:p14="http://schemas.microsoft.com/office/powerpoint/2010/main" val="216492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D792846-4812-44B1-9ACD-FC8477D5D72F}"/>
              </a:ext>
            </a:extLst>
          </p:cNvPr>
          <p:cNvSpPr>
            <a:spLocks noGrp="1" noChangeArrowheads="1"/>
          </p:cNvSpPr>
          <p:nvPr>
            <p:ph type="title"/>
          </p:nvPr>
        </p:nvSpPr>
        <p:spPr bwMode="auto">
          <a:xfrm>
            <a:off x="2514600" y="447675"/>
            <a:ext cx="5943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2F1F82CE-BB6B-41CC-BA55-00E0B6E18778}"/>
              </a:ext>
            </a:extLst>
          </p:cNvPr>
          <p:cNvSpPr>
            <a:spLocks noGrp="1" noChangeArrowheads="1"/>
          </p:cNvSpPr>
          <p:nvPr>
            <p:ph type="body" idx="1"/>
          </p:nvPr>
        </p:nvSpPr>
        <p:spPr bwMode="auto">
          <a:xfrm>
            <a:off x="2514600" y="2057400"/>
            <a:ext cx="5972175"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9" name="Rectangle 5">
            <a:extLst>
              <a:ext uri="{FF2B5EF4-FFF2-40B4-BE49-F238E27FC236}">
                <a16:creationId xmlns:a16="http://schemas.microsoft.com/office/drawing/2014/main" id="{23FA8D7D-ADE2-416B-9579-1E9C966FA272}"/>
              </a:ext>
            </a:extLst>
          </p:cNvPr>
          <p:cNvSpPr>
            <a:spLocks noGrp="1" noChangeArrowheads="1"/>
          </p:cNvSpPr>
          <p:nvPr>
            <p:ph type="ftr" sz="quarter" idx="3"/>
          </p:nvPr>
        </p:nvSpPr>
        <p:spPr bwMode="auto">
          <a:xfrm>
            <a:off x="25146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GB"/>
          </a:p>
        </p:txBody>
      </p:sp>
      <p:sp>
        <p:nvSpPr>
          <p:cNvPr id="1030" name="Rectangle 6">
            <a:extLst>
              <a:ext uri="{FF2B5EF4-FFF2-40B4-BE49-F238E27FC236}">
                <a16:creationId xmlns:a16="http://schemas.microsoft.com/office/drawing/2014/main" id="{17936EFF-E614-4DC5-BBC2-18B4F86F6AE1}"/>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a:defRPr/>
            </a:pPr>
            <a:fld id="{83C1515A-2CB9-4ACF-BFEF-3F10F6BD596C}" type="slidenum">
              <a:rPr lang="en-GB" altLang="en-US"/>
              <a:pPr>
                <a:defRPr/>
              </a:pPr>
              <a:t>‹#›</a:t>
            </a:fld>
            <a:endParaRPr lang="en-GB" altLang="en-US"/>
          </a:p>
        </p:txBody>
      </p:sp>
      <p:pic>
        <p:nvPicPr>
          <p:cNvPr id="2" name="Picture 3">
            <a:extLst>
              <a:ext uri="{FF2B5EF4-FFF2-40B4-BE49-F238E27FC236}">
                <a16:creationId xmlns:a16="http://schemas.microsoft.com/office/drawing/2014/main" id="{CE44766B-7101-43A4-B030-62A02B768850}"/>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07950" y="0"/>
            <a:ext cx="1912938" cy="78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200" b="1">
          <a:solidFill>
            <a:srgbClr val="3697C7"/>
          </a:solidFill>
          <a:latin typeface="+mj-lt"/>
          <a:ea typeface="+mj-ea"/>
          <a:cs typeface="+mj-cs"/>
        </a:defRPr>
      </a:lvl1pPr>
      <a:lvl2pPr algn="l" rtl="0" eaLnBrk="0" fontAlgn="base" hangingPunct="0">
        <a:spcBef>
          <a:spcPct val="0"/>
        </a:spcBef>
        <a:spcAft>
          <a:spcPct val="0"/>
        </a:spcAft>
        <a:defRPr sz="3200" b="1">
          <a:solidFill>
            <a:srgbClr val="3697C7"/>
          </a:solidFill>
          <a:latin typeface="Arial" pitchFamily="34" charset="0"/>
          <a:ea typeface="ＭＳ Ｐゴシック" pitchFamily="34" charset="-128"/>
        </a:defRPr>
      </a:lvl2pPr>
      <a:lvl3pPr algn="l" rtl="0" eaLnBrk="0" fontAlgn="base" hangingPunct="0">
        <a:spcBef>
          <a:spcPct val="0"/>
        </a:spcBef>
        <a:spcAft>
          <a:spcPct val="0"/>
        </a:spcAft>
        <a:defRPr sz="3200" b="1">
          <a:solidFill>
            <a:srgbClr val="3697C7"/>
          </a:solidFill>
          <a:latin typeface="Arial" pitchFamily="34" charset="0"/>
          <a:ea typeface="ＭＳ Ｐゴシック" pitchFamily="34" charset="-128"/>
        </a:defRPr>
      </a:lvl3pPr>
      <a:lvl4pPr algn="l" rtl="0" eaLnBrk="0" fontAlgn="base" hangingPunct="0">
        <a:spcBef>
          <a:spcPct val="0"/>
        </a:spcBef>
        <a:spcAft>
          <a:spcPct val="0"/>
        </a:spcAft>
        <a:defRPr sz="3200" b="1">
          <a:solidFill>
            <a:srgbClr val="3697C7"/>
          </a:solidFill>
          <a:latin typeface="Arial" pitchFamily="34" charset="0"/>
          <a:ea typeface="ＭＳ Ｐゴシック" pitchFamily="34" charset="-128"/>
        </a:defRPr>
      </a:lvl4pPr>
      <a:lvl5pPr algn="l" rtl="0" eaLnBrk="0" fontAlgn="base" hangingPunct="0">
        <a:spcBef>
          <a:spcPct val="0"/>
        </a:spcBef>
        <a:spcAft>
          <a:spcPct val="0"/>
        </a:spcAft>
        <a:defRPr sz="3200" b="1">
          <a:solidFill>
            <a:srgbClr val="3697C7"/>
          </a:solidFill>
          <a:latin typeface="Arial" pitchFamily="34" charset="0"/>
          <a:ea typeface="ＭＳ Ｐゴシック" pitchFamily="34" charset="-128"/>
        </a:defRPr>
      </a:lvl5pPr>
      <a:lvl6pPr marL="457200" algn="l" rtl="0" fontAlgn="base">
        <a:spcBef>
          <a:spcPct val="0"/>
        </a:spcBef>
        <a:spcAft>
          <a:spcPct val="0"/>
        </a:spcAft>
        <a:defRPr sz="3200" b="1">
          <a:solidFill>
            <a:srgbClr val="3697C7"/>
          </a:solidFill>
          <a:latin typeface="Arial" pitchFamily="34" charset="0"/>
          <a:ea typeface="ＭＳ Ｐゴシック" pitchFamily="34" charset="-128"/>
        </a:defRPr>
      </a:lvl6pPr>
      <a:lvl7pPr marL="914400" algn="l" rtl="0" fontAlgn="base">
        <a:spcBef>
          <a:spcPct val="0"/>
        </a:spcBef>
        <a:spcAft>
          <a:spcPct val="0"/>
        </a:spcAft>
        <a:defRPr sz="3200" b="1">
          <a:solidFill>
            <a:srgbClr val="3697C7"/>
          </a:solidFill>
          <a:latin typeface="Arial" pitchFamily="34" charset="0"/>
          <a:ea typeface="ＭＳ Ｐゴシック" pitchFamily="34" charset="-128"/>
        </a:defRPr>
      </a:lvl7pPr>
      <a:lvl8pPr marL="1371600" algn="l" rtl="0" fontAlgn="base">
        <a:spcBef>
          <a:spcPct val="0"/>
        </a:spcBef>
        <a:spcAft>
          <a:spcPct val="0"/>
        </a:spcAft>
        <a:defRPr sz="3200" b="1">
          <a:solidFill>
            <a:srgbClr val="3697C7"/>
          </a:solidFill>
          <a:latin typeface="Arial" pitchFamily="34" charset="0"/>
          <a:ea typeface="ＭＳ Ｐゴシック" pitchFamily="34" charset="-128"/>
        </a:defRPr>
      </a:lvl8pPr>
      <a:lvl9pPr marL="1828800" algn="l" rtl="0" fontAlgn="base">
        <a:spcBef>
          <a:spcPct val="0"/>
        </a:spcBef>
        <a:spcAft>
          <a:spcPct val="0"/>
        </a:spcAft>
        <a:defRPr sz="3200" b="1">
          <a:solidFill>
            <a:srgbClr val="3697C7"/>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hyperlink" Target="https://findapprenticeshiptraining.sfa.bis.gov.uk/Apprenticeship/Framework/582-3-2?keyword=food" TargetMode="External"/><Relationship Id="rId3" Type="http://schemas.openxmlformats.org/officeDocument/2006/relationships/slideLayout" Target="../slideLayouts/slideLayout2.xml"/><Relationship Id="rId7" Type="http://schemas.openxmlformats.org/officeDocument/2006/relationships/hyperlink" Target="https://findapprenticeshiptraining.apprenticeships.education.gov.uk/Apprenticeship/Standard/152?keyword=food" TargetMode="External"/><Relationship Id="rId12"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findapprenticeshiptraining.apprenticeships.education.gov.uk/Apprenticeship/Standard/184?keyword=food" TargetMode="External"/><Relationship Id="rId11" Type="http://schemas.openxmlformats.org/officeDocument/2006/relationships/hyperlink" Target="https://findapprenticeshiptraining.apprenticeships.education.gov.uk/Apprenticeship/Standard/96?keyword=food" TargetMode="External"/><Relationship Id="rId5" Type="http://schemas.openxmlformats.org/officeDocument/2006/relationships/hyperlink" Target="https://findapprenticeshiptraining.apprenticeships.education.gov.uk/Apprenticeship/Standard/245?keyword=food" TargetMode="External"/><Relationship Id="rId10" Type="http://schemas.openxmlformats.org/officeDocument/2006/relationships/hyperlink" Target="https://findapprenticeshiptraining.apprenticeships.education.gov.uk/Apprenticeship/Standard/139?keyword=food" TargetMode="External"/><Relationship Id="rId4" Type="http://schemas.openxmlformats.org/officeDocument/2006/relationships/hyperlink" Target="https://findapprenticeshiptraining.apprenticeships.education.gov.uk/Apprenticeship/Standard/131?keyword=food" TargetMode="External"/><Relationship Id="rId9" Type="http://schemas.openxmlformats.org/officeDocument/2006/relationships/hyperlink" Target="https://findapprenticeshiptraining.apprenticeships.education.gov.uk/Apprenticeship/Standard/93?keyword=food"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0.jpeg"/><Relationship Id="rId5" Type="http://schemas.openxmlformats.org/officeDocument/2006/relationships/hyperlink" Target="mailto:roger.oaten@jmhs.Hereford.sch.uk" TargetMode="External"/><Relationship Id="rId4" Type="http://schemas.openxmlformats.org/officeDocument/2006/relationships/notesSlide" Target="../notesSlides/notesSlide6.xml"/><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13.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1.xml"/><Relationship Id="rId7" Type="http://schemas.openxmlformats.org/officeDocument/2006/relationships/image" Target="../media/image26.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10.png"/><Relationship Id="rId4" Type="http://schemas.openxmlformats.org/officeDocument/2006/relationships/image" Target="../media/image23.jpe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hyperlink" Target="https://www.hlcollege.ac.uk/course-category/580f774704167/Hospitality-Catering-Cours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7">
            <a:extLst>
              <a:ext uri="{FF2B5EF4-FFF2-40B4-BE49-F238E27FC236}">
                <a16:creationId xmlns:a16="http://schemas.microsoft.com/office/drawing/2014/main" id="{C764AC56-14CC-4E07-B5EB-9B4B63611BFB}"/>
              </a:ext>
            </a:extLst>
          </p:cNvPr>
          <p:cNvGrpSpPr>
            <a:grpSpLocks/>
          </p:cNvGrpSpPr>
          <p:nvPr/>
        </p:nvGrpSpPr>
        <p:grpSpPr bwMode="auto">
          <a:xfrm>
            <a:off x="4510088" y="0"/>
            <a:ext cx="3816350" cy="6858000"/>
            <a:chOff x="100787" y="1412776"/>
            <a:chExt cx="2075724" cy="5157192"/>
          </a:xfrm>
        </p:grpSpPr>
        <p:pic>
          <p:nvPicPr>
            <p:cNvPr id="4107" name="Picture 2">
              <a:extLst>
                <a:ext uri="{FF2B5EF4-FFF2-40B4-BE49-F238E27FC236}">
                  <a16:creationId xmlns:a16="http://schemas.microsoft.com/office/drawing/2014/main" id="{04FF7F77-8FDB-4D31-8458-75E51D7F14BC}"/>
                </a:ext>
              </a:extLst>
            </p:cNvPr>
            <p:cNvPicPr>
              <a:picLocks noChangeAspect="1" noChangeArrowheads="1"/>
            </p:cNvPicPr>
            <p:nvPr/>
          </p:nvPicPr>
          <p:blipFill>
            <a:blip r:embed="rId4" cstate="screen">
              <a:lum bright="70000" contrast="-70000"/>
              <a:extLst>
                <a:ext uri="{28A0092B-C50C-407E-A947-70E740481C1C}">
                  <a14:useLocalDpi xmlns:a14="http://schemas.microsoft.com/office/drawing/2010/main"/>
                </a:ext>
              </a:extLst>
            </a:blip>
            <a:srcRect/>
            <a:stretch>
              <a:fillRect/>
            </a:stretch>
          </p:blipFill>
          <p:spPr bwMode="auto">
            <a:xfrm>
              <a:off x="100787" y="1412776"/>
              <a:ext cx="2075723" cy="15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4">
              <a:extLst>
                <a:ext uri="{FF2B5EF4-FFF2-40B4-BE49-F238E27FC236}">
                  <a16:creationId xmlns:a16="http://schemas.microsoft.com/office/drawing/2014/main" id="{F74B1FA0-7B47-4862-BB87-3B3D91BA7CFF}"/>
                </a:ext>
              </a:extLst>
            </p:cNvPr>
            <p:cNvPicPr>
              <a:picLocks noChangeAspect="1" noChangeArrowheads="1"/>
            </p:cNvPicPr>
            <p:nvPr/>
          </p:nvPicPr>
          <p:blipFill>
            <a:blip r:embed="rId5" cstate="screen">
              <a:lum bright="70000" contrast="-70000"/>
              <a:extLst>
                <a:ext uri="{28A0092B-C50C-407E-A947-70E740481C1C}">
                  <a14:useLocalDpi xmlns:a14="http://schemas.microsoft.com/office/drawing/2010/main"/>
                </a:ext>
              </a:extLst>
            </a:blip>
            <a:srcRect/>
            <a:stretch>
              <a:fillRect/>
            </a:stretch>
          </p:blipFill>
          <p:spPr bwMode="auto">
            <a:xfrm>
              <a:off x="100788" y="3212976"/>
              <a:ext cx="2075723" cy="15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
              <a:extLst>
                <a:ext uri="{FF2B5EF4-FFF2-40B4-BE49-F238E27FC236}">
                  <a16:creationId xmlns:a16="http://schemas.microsoft.com/office/drawing/2014/main" id="{93886334-3807-4FBF-A4EB-4E40FB2AFBF7}"/>
                </a:ext>
              </a:extLst>
            </p:cNvPr>
            <p:cNvPicPr>
              <a:picLocks noChangeAspect="1" noChangeArrowheads="1"/>
            </p:cNvPicPr>
            <p:nvPr/>
          </p:nvPicPr>
          <p:blipFill>
            <a:blip r:embed="rId6" cstate="screen">
              <a:lum bright="70000" contrast="-70000"/>
              <a:extLst>
                <a:ext uri="{28A0092B-C50C-407E-A947-70E740481C1C}">
                  <a14:useLocalDpi xmlns:a14="http://schemas.microsoft.com/office/drawing/2010/main"/>
                </a:ext>
              </a:extLst>
            </a:blip>
            <a:srcRect/>
            <a:stretch>
              <a:fillRect/>
            </a:stretch>
          </p:blipFill>
          <p:spPr bwMode="auto">
            <a:xfrm>
              <a:off x="100788" y="5013176"/>
              <a:ext cx="2075723" cy="15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99" name="Group 7">
            <a:extLst>
              <a:ext uri="{FF2B5EF4-FFF2-40B4-BE49-F238E27FC236}">
                <a16:creationId xmlns:a16="http://schemas.microsoft.com/office/drawing/2014/main" id="{C7F947B0-E3FE-4060-B653-B284F356E17B}"/>
              </a:ext>
            </a:extLst>
          </p:cNvPr>
          <p:cNvGrpSpPr>
            <a:grpSpLocks/>
          </p:cNvGrpSpPr>
          <p:nvPr/>
        </p:nvGrpSpPr>
        <p:grpSpPr bwMode="auto">
          <a:xfrm>
            <a:off x="488950" y="30163"/>
            <a:ext cx="3835400" cy="6858000"/>
            <a:chOff x="137354" y="1196752"/>
            <a:chExt cx="2065863" cy="4947281"/>
          </a:xfrm>
        </p:grpSpPr>
        <p:pic>
          <p:nvPicPr>
            <p:cNvPr id="4104" name="Picture 8">
              <a:extLst>
                <a:ext uri="{FF2B5EF4-FFF2-40B4-BE49-F238E27FC236}">
                  <a16:creationId xmlns:a16="http://schemas.microsoft.com/office/drawing/2014/main" id="{EFAADDA4-676D-444F-A78C-25132B0391E3}"/>
                </a:ext>
              </a:extLst>
            </p:cNvPr>
            <p:cNvPicPr>
              <a:picLocks noChangeAspect="1" noChangeArrowheads="1"/>
            </p:cNvPicPr>
            <p:nvPr/>
          </p:nvPicPr>
          <p:blipFill>
            <a:blip r:embed="rId7" cstate="screen">
              <a:lum bright="70000" contrast="-70000"/>
              <a:extLst>
                <a:ext uri="{28A0092B-C50C-407E-A947-70E740481C1C}">
                  <a14:useLocalDpi xmlns:a14="http://schemas.microsoft.com/office/drawing/2010/main"/>
                </a:ext>
              </a:extLst>
            </a:blip>
            <a:srcRect/>
            <a:stretch>
              <a:fillRect/>
            </a:stretch>
          </p:blipFill>
          <p:spPr bwMode="auto">
            <a:xfrm>
              <a:off x="144463" y="1196752"/>
              <a:ext cx="2058754" cy="154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a:extLst>
                <a:ext uri="{FF2B5EF4-FFF2-40B4-BE49-F238E27FC236}">
                  <a16:creationId xmlns:a16="http://schemas.microsoft.com/office/drawing/2014/main" id="{C9BA6E59-5504-424A-A8D0-84E1D0D6D141}"/>
                </a:ext>
              </a:extLst>
            </p:cNvPr>
            <p:cNvPicPr>
              <a:picLocks noChangeAspect="1" noChangeArrowheads="1"/>
            </p:cNvPicPr>
            <p:nvPr/>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137354" y="2898359"/>
              <a:ext cx="2058754" cy="154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a:extLst>
                <a:ext uri="{FF2B5EF4-FFF2-40B4-BE49-F238E27FC236}">
                  <a16:creationId xmlns:a16="http://schemas.microsoft.com/office/drawing/2014/main" id="{0F893031-9591-413B-A2D3-C63ED5011C78}"/>
                </a:ext>
              </a:extLst>
            </p:cNvPr>
            <p:cNvPicPr>
              <a:picLocks noChangeAspect="1" noChangeArrowheads="1"/>
            </p:cNvPicPr>
            <p:nvPr/>
          </p:nvPicPr>
          <p:blipFill>
            <a:blip r:embed="rId9" cstate="screen">
              <a:lum bright="70000" contrast="-70000"/>
              <a:extLst>
                <a:ext uri="{28A0092B-C50C-407E-A947-70E740481C1C}">
                  <a14:useLocalDpi xmlns:a14="http://schemas.microsoft.com/office/drawing/2010/main"/>
                </a:ext>
              </a:extLst>
            </a:blip>
            <a:srcRect/>
            <a:stretch>
              <a:fillRect/>
            </a:stretch>
          </p:blipFill>
          <p:spPr bwMode="auto">
            <a:xfrm>
              <a:off x="137354" y="4599967"/>
              <a:ext cx="2058754" cy="154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0" name="Rectangle 2">
            <a:extLst>
              <a:ext uri="{FF2B5EF4-FFF2-40B4-BE49-F238E27FC236}">
                <a16:creationId xmlns:a16="http://schemas.microsoft.com/office/drawing/2014/main" id="{5AEFFD95-0452-46A9-B76E-01CA9FA5A1B8}"/>
              </a:ext>
            </a:extLst>
          </p:cNvPr>
          <p:cNvSpPr>
            <a:spLocks noGrp="1" noChangeArrowheads="1"/>
          </p:cNvSpPr>
          <p:nvPr>
            <p:ph type="title"/>
          </p:nvPr>
        </p:nvSpPr>
        <p:spPr>
          <a:xfrm>
            <a:off x="395288" y="3213100"/>
            <a:ext cx="8229600" cy="1143000"/>
          </a:xfrm>
        </p:spPr>
        <p:txBody>
          <a:bodyPr/>
          <a:lstStyle/>
          <a:p>
            <a:pPr algn="ctr" eaLnBrk="1" hangingPunct="1"/>
            <a:r>
              <a:rPr lang="en-GB" altLang="en-US" sz="8800">
                <a:solidFill>
                  <a:schemeClr val="tx1"/>
                </a:solidFill>
                <a:latin typeface="Calibri" panose="020F0502020204030204" pitchFamily="34" charset="0"/>
                <a:cs typeface="Calibri" panose="020F0502020204030204" pitchFamily="34" charset="0"/>
              </a:rPr>
              <a:t>GCSE Food Preparation and Nutrition</a:t>
            </a:r>
          </a:p>
        </p:txBody>
      </p:sp>
      <p:pic>
        <p:nvPicPr>
          <p:cNvPr id="4101" name="Picture 5">
            <a:extLst>
              <a:ext uri="{FF2B5EF4-FFF2-40B4-BE49-F238E27FC236}">
                <a16:creationId xmlns:a16="http://schemas.microsoft.com/office/drawing/2014/main" id="{43B714D0-AA06-4F6C-8147-6337C02250D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12088" y="30163"/>
            <a:ext cx="1152525"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3">
            <a:extLst>
              <a:ext uri="{FF2B5EF4-FFF2-40B4-BE49-F238E27FC236}">
                <a16:creationId xmlns:a16="http://schemas.microsoft.com/office/drawing/2014/main" id="{E9D6AC7B-8D5C-4DE5-B3D2-6E71171BF14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380288" y="1212850"/>
            <a:ext cx="1662112" cy="78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03" name="Rectangle 1">
            <a:extLst>
              <a:ext uri="{FF2B5EF4-FFF2-40B4-BE49-F238E27FC236}">
                <a16:creationId xmlns:a16="http://schemas.microsoft.com/office/drawing/2014/main" id="{7FB363DF-6220-4284-BB23-FE0708DB438E}"/>
              </a:ext>
            </a:extLst>
          </p:cNvPr>
          <p:cNvSpPr>
            <a:spLocks noChangeArrowheads="1"/>
          </p:cNvSpPr>
          <p:nvPr/>
        </p:nvSpPr>
        <p:spPr bwMode="auto">
          <a:xfrm>
            <a:off x="0" y="333375"/>
            <a:ext cx="501650" cy="5032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5" name="Audio 4">
            <a:hlinkClick r:id="" action="ppaction://media"/>
            <a:extLst>
              <a:ext uri="{FF2B5EF4-FFF2-40B4-BE49-F238E27FC236}">
                <a16:creationId xmlns:a16="http://schemas.microsoft.com/office/drawing/2014/main" id="{216F66F8-879A-43AE-9480-E46AC20C4A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88"/>
    </mc:Choice>
    <mc:Fallback xmlns="">
      <p:transition spd="slow" advTm="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C67DE761-438A-404D-8781-5F2448DE6D60}"/>
              </a:ext>
            </a:extLst>
          </p:cNvPr>
          <p:cNvSpPr>
            <a:spLocks noGrp="1" noChangeArrowheads="1"/>
          </p:cNvSpPr>
          <p:nvPr>
            <p:ph type="title"/>
          </p:nvPr>
        </p:nvSpPr>
        <p:spPr>
          <a:xfrm>
            <a:off x="179388" y="635000"/>
            <a:ext cx="8382000" cy="993775"/>
          </a:xfrm>
        </p:spPr>
        <p:txBody>
          <a:bodyPr/>
          <a:lstStyle/>
          <a:p>
            <a:r>
              <a:rPr lang="en-GB" altLang="en-US" u="sng">
                <a:solidFill>
                  <a:schemeClr val="tx1"/>
                </a:solidFill>
                <a:latin typeface="Calibri" panose="020F0502020204030204" pitchFamily="34" charset="0"/>
                <a:cs typeface="Calibri" panose="020F0502020204030204" pitchFamily="34" charset="0"/>
              </a:rPr>
              <a:t>Examples of apprenticeships that relate to Food</a:t>
            </a:r>
          </a:p>
        </p:txBody>
      </p:sp>
      <p:sp>
        <p:nvSpPr>
          <p:cNvPr id="3" name="Content Placeholder 2">
            <a:extLst>
              <a:ext uri="{FF2B5EF4-FFF2-40B4-BE49-F238E27FC236}">
                <a16:creationId xmlns:a16="http://schemas.microsoft.com/office/drawing/2014/main" id="{BCEA4ECE-58B9-4A9E-8D2C-6024B13CBD25}"/>
              </a:ext>
            </a:extLst>
          </p:cNvPr>
          <p:cNvSpPr>
            <a:spLocks noGrp="1"/>
          </p:cNvSpPr>
          <p:nvPr>
            <p:ph idx="1"/>
          </p:nvPr>
        </p:nvSpPr>
        <p:spPr>
          <a:xfrm>
            <a:off x="9525" y="1628775"/>
            <a:ext cx="9253538" cy="4176713"/>
          </a:xfrm>
        </p:spPr>
        <p:txBody>
          <a:bodyPr>
            <a:normAutofit fontScale="62500" lnSpcReduction="20000"/>
          </a:bodyPr>
          <a:lstStyle/>
          <a:p>
            <a:pPr>
              <a:defRPr/>
            </a:pPr>
            <a:r>
              <a:rPr lang="en-GB" sz="2900" u="sng" dirty="0">
                <a:hlinkClick r:id="rId4"/>
              </a:rPr>
              <a:t>Food technologist</a:t>
            </a:r>
            <a:r>
              <a:rPr lang="en-GB" sz="2900" dirty="0"/>
              <a:t> - Level:3 (equivalent to A levels at grades A to E). Typical length:36 months</a:t>
            </a:r>
          </a:p>
          <a:p>
            <a:pPr>
              <a:defRPr/>
            </a:pPr>
            <a:r>
              <a:rPr lang="en-GB" sz="2900" u="sng" dirty="0">
                <a:hlinkClick r:id="rId5"/>
              </a:rPr>
              <a:t>Food and Drink Advanced Engineer</a:t>
            </a:r>
            <a:r>
              <a:rPr lang="en-GB" sz="2900" dirty="0"/>
              <a:t> - Level:6 (equivalent to bachelor's degree). Typical length:60 months</a:t>
            </a:r>
          </a:p>
          <a:p>
            <a:pPr>
              <a:defRPr/>
            </a:pPr>
            <a:r>
              <a:rPr lang="en-GB" sz="2900" u="sng" dirty="0">
                <a:hlinkClick r:id="rId6"/>
              </a:rPr>
              <a:t>Food and drink maintenance engineer</a:t>
            </a:r>
            <a:r>
              <a:rPr lang="en-GB" sz="2900" dirty="0"/>
              <a:t> - Level:3 (equivalent to A levels at grades A to E). Typical length:36 months</a:t>
            </a:r>
          </a:p>
          <a:p>
            <a:pPr>
              <a:defRPr/>
            </a:pPr>
            <a:r>
              <a:rPr lang="en-GB" sz="2900" u="sng" dirty="0">
                <a:hlinkClick r:id="rId7"/>
              </a:rPr>
              <a:t>Advanced butcher</a:t>
            </a:r>
            <a:r>
              <a:rPr lang="en-GB" sz="2900" dirty="0"/>
              <a:t> - Level:3 (equivalent to A levels at grades A to E). Typical length:22 months</a:t>
            </a:r>
          </a:p>
          <a:p>
            <a:pPr>
              <a:defRPr/>
            </a:pPr>
            <a:r>
              <a:rPr lang="en-GB" sz="2900" u="sng" dirty="0">
                <a:hlinkClick r:id="rId8"/>
              </a:rPr>
              <a:t>Catering and Professional Chefs: Professional Cookery</a:t>
            </a:r>
            <a:r>
              <a:rPr lang="en-GB" sz="2900" dirty="0"/>
              <a:t> - Level:2 (equivalent to GCSEs at grades A* to C). Typical length:18 months</a:t>
            </a:r>
          </a:p>
          <a:p>
            <a:pPr>
              <a:defRPr/>
            </a:pPr>
            <a:r>
              <a:rPr lang="en-GB" sz="2900" u="sng" dirty="0">
                <a:hlinkClick r:id="rId9"/>
              </a:rPr>
              <a:t>Commis chef</a:t>
            </a:r>
            <a:r>
              <a:rPr lang="en-GB" sz="2900" dirty="0"/>
              <a:t> - Level:2 (equivalent to GCSEs at grades A* to C). Typical length:12 months</a:t>
            </a:r>
          </a:p>
          <a:p>
            <a:pPr>
              <a:defRPr/>
            </a:pPr>
            <a:r>
              <a:rPr lang="en-GB" sz="2900" u="sng" dirty="0">
                <a:hlinkClick r:id="rId10"/>
              </a:rPr>
              <a:t>Senior chef production cooking</a:t>
            </a:r>
            <a:r>
              <a:rPr lang="en-GB" sz="2900" dirty="0"/>
              <a:t> - Level:3 (equivalent to A levels at grades A to E). Typical length:12 months</a:t>
            </a:r>
          </a:p>
          <a:p>
            <a:pPr>
              <a:defRPr/>
            </a:pPr>
            <a:r>
              <a:rPr lang="en-GB" sz="2900" u="sng" dirty="0">
                <a:hlinkClick r:id="rId11"/>
              </a:rPr>
              <a:t>Hospitality team member</a:t>
            </a:r>
            <a:r>
              <a:rPr lang="en-GB" sz="2900" dirty="0"/>
              <a:t> - Level:2 (equivalent to GCSEs at grades A* to C). Typical length:12 months</a:t>
            </a:r>
          </a:p>
          <a:p>
            <a:pPr>
              <a:defRPr/>
            </a:pPr>
            <a:endParaRPr lang="en-GB" dirty="0"/>
          </a:p>
        </p:txBody>
      </p:sp>
      <p:pic>
        <p:nvPicPr>
          <p:cNvPr id="10" name="Audio 9">
            <a:hlinkClick r:id="" action="ppaction://media"/>
            <a:extLst>
              <a:ext uri="{FF2B5EF4-FFF2-40B4-BE49-F238E27FC236}">
                <a16:creationId xmlns:a16="http://schemas.microsoft.com/office/drawing/2014/main" id="{377B35E9-DD48-40E3-BF46-C5BDB743433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328"/>
    </mc:Choice>
    <mc:Fallback xmlns="">
      <p:transition spd="slow" advTm="17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7">
            <a:extLst>
              <a:ext uri="{FF2B5EF4-FFF2-40B4-BE49-F238E27FC236}">
                <a16:creationId xmlns:a16="http://schemas.microsoft.com/office/drawing/2014/main" id="{F7590ED4-71C3-4B3A-AB1E-A05C018BE74B}"/>
              </a:ext>
            </a:extLst>
          </p:cNvPr>
          <p:cNvSpPr>
            <a:spLocks noChangeArrowheads="1"/>
          </p:cNvSpPr>
          <p:nvPr/>
        </p:nvSpPr>
        <p:spPr bwMode="auto">
          <a:xfrm>
            <a:off x="2124075" y="981075"/>
            <a:ext cx="67691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Aft>
                <a:spcPts val="0"/>
              </a:spcAft>
              <a:defRPr/>
            </a:pPr>
            <a:r>
              <a:rPr lang="en-GB" altLang="en-US" dirty="0">
                <a:latin typeface="+mn-lt"/>
                <a:cs typeface="Times New Roman" pitchFamily="18" charset="0"/>
              </a:rPr>
              <a:t> </a:t>
            </a:r>
            <a:r>
              <a:rPr lang="en-GB" b="1" dirty="0">
                <a:latin typeface="Calibri" panose="020F0502020204030204" pitchFamily="34" charset="0"/>
                <a:ea typeface="Times New Roman"/>
                <a:cs typeface="Calibri" panose="020F0502020204030204" pitchFamily="34" charset="0"/>
              </a:rPr>
              <a:t>Skills and Qualities:</a:t>
            </a:r>
          </a:p>
          <a:p>
            <a:pPr algn="ctr">
              <a:spcAft>
                <a:spcPts val="0"/>
              </a:spcAft>
              <a:defRPr/>
            </a:pPr>
            <a:endParaRPr lang="en-GB" sz="1800" b="1" dirty="0">
              <a:latin typeface="Calibri" panose="020F0502020204030204" pitchFamily="34" charset="0"/>
              <a:ea typeface="Times New Roman"/>
              <a:cs typeface="Calibri" panose="020F0502020204030204" pitchFamily="34" charset="0"/>
            </a:endParaRPr>
          </a:p>
          <a:p>
            <a:pPr>
              <a:spcAft>
                <a:spcPts val="0"/>
              </a:spcAft>
              <a:defRPr/>
            </a:pPr>
            <a:r>
              <a:rPr lang="en-GB" sz="1800" b="1" dirty="0">
                <a:latin typeface="Calibri"/>
                <a:ea typeface="Times New Roman"/>
                <a:cs typeface="Calibri"/>
              </a:rPr>
              <a:t>In order to be successful on this course it is important that you:</a:t>
            </a:r>
          </a:p>
          <a:p>
            <a:pPr>
              <a:spcAft>
                <a:spcPts val="0"/>
              </a:spcAft>
              <a:defRPr/>
            </a:pPr>
            <a:endParaRPr lang="en-GB" sz="1800" b="1" dirty="0">
              <a:latin typeface="Calibri" panose="020F0502020204030204" pitchFamily="34" charset="0"/>
              <a:ea typeface="Times New Roman"/>
              <a:cs typeface="Calibri" panose="020F0502020204030204" pitchFamily="34" charset="0"/>
            </a:endParaRPr>
          </a:p>
          <a:p>
            <a:pPr marL="342900" indent="-342900">
              <a:spcAft>
                <a:spcPts val="0"/>
              </a:spcAft>
              <a:buFont typeface="Symbol"/>
              <a:buChar char=""/>
              <a:defRPr/>
            </a:pPr>
            <a:r>
              <a:rPr lang="en-GB" sz="1800" b="1" dirty="0">
                <a:latin typeface="Calibri" panose="020F0502020204030204" pitchFamily="34" charset="0"/>
                <a:ea typeface="Times New Roman"/>
                <a:cs typeface="Calibri" panose="020F0502020204030204" pitchFamily="34" charset="0"/>
              </a:rPr>
              <a:t>Have an interest in what is going on around you in the world and in your local area</a:t>
            </a:r>
          </a:p>
          <a:p>
            <a:pPr marL="342900" indent="-342900">
              <a:spcAft>
                <a:spcPts val="0"/>
              </a:spcAft>
              <a:buFont typeface="Symbol"/>
              <a:buChar char=""/>
              <a:defRPr/>
            </a:pPr>
            <a:r>
              <a:rPr lang="en-GB" sz="1800" b="1" dirty="0">
                <a:latin typeface="Calibri" panose="020F0502020204030204" pitchFamily="34" charset="0"/>
                <a:ea typeface="Times New Roman"/>
                <a:cs typeface="Calibri" panose="020F0502020204030204" pitchFamily="34" charset="0"/>
              </a:rPr>
              <a:t>Enjoy research and investigation</a:t>
            </a:r>
          </a:p>
          <a:p>
            <a:pPr marL="342900" indent="-342900">
              <a:spcAft>
                <a:spcPts val="0"/>
              </a:spcAft>
              <a:buFont typeface="Symbol"/>
              <a:buChar char=""/>
              <a:defRPr/>
            </a:pPr>
            <a:r>
              <a:rPr lang="en-GB" sz="1800" b="1" dirty="0">
                <a:latin typeface="Calibri" panose="020F0502020204030204" pitchFamily="34" charset="0"/>
                <a:ea typeface="Times New Roman"/>
                <a:cs typeface="Calibri" panose="020F0502020204030204" pitchFamily="34" charset="0"/>
              </a:rPr>
              <a:t>Work consistently hard</a:t>
            </a:r>
          </a:p>
          <a:p>
            <a:pPr marL="342900" indent="-342900">
              <a:spcAft>
                <a:spcPts val="0"/>
              </a:spcAft>
              <a:buFont typeface="Symbol"/>
              <a:buChar char=""/>
              <a:defRPr/>
            </a:pPr>
            <a:r>
              <a:rPr lang="en-GB" sz="1800" b="1" dirty="0">
                <a:latin typeface="Calibri" panose="020F0502020204030204" pitchFamily="34" charset="0"/>
                <a:ea typeface="Times New Roman"/>
                <a:cs typeface="Calibri" panose="020F0502020204030204" pitchFamily="34" charset="0"/>
              </a:rPr>
              <a:t>Take responsibility for your own learning. </a:t>
            </a:r>
          </a:p>
          <a:p>
            <a:pPr marL="342900" indent="-342900">
              <a:spcAft>
                <a:spcPts val="0"/>
              </a:spcAft>
              <a:buFont typeface="Symbol"/>
              <a:buChar char=""/>
              <a:defRPr/>
            </a:pPr>
            <a:r>
              <a:rPr lang="en-GB" sz="1800" b="1" dirty="0">
                <a:latin typeface="Calibri" panose="020F0502020204030204" pitchFamily="34" charset="0"/>
                <a:ea typeface="Times New Roman"/>
                <a:cs typeface="Calibri" panose="020F0502020204030204" pitchFamily="34" charset="0"/>
              </a:rPr>
              <a:t>You should be keen and motivated enough to work hard without being continually monitored</a:t>
            </a:r>
          </a:p>
          <a:p>
            <a:pPr marL="342900" indent="-342900">
              <a:spcAft>
                <a:spcPts val="0"/>
              </a:spcAft>
              <a:buFont typeface="Symbol"/>
              <a:buChar char=""/>
              <a:defRPr/>
            </a:pPr>
            <a:r>
              <a:rPr lang="en-GB" sz="1800" b="1" dirty="0">
                <a:latin typeface="Calibri" panose="020F0502020204030204" pitchFamily="34" charset="0"/>
                <a:ea typeface="Times New Roman"/>
                <a:cs typeface="Calibri" panose="020F0502020204030204" pitchFamily="34" charset="0"/>
              </a:rPr>
              <a:t>Meet deadlines, particularly for completion of the board set assessment  tasks </a:t>
            </a:r>
          </a:p>
          <a:p>
            <a:pPr marL="342900" indent="-342900">
              <a:spcAft>
                <a:spcPts val="0"/>
              </a:spcAft>
              <a:buFont typeface="Symbol"/>
              <a:buChar char=""/>
              <a:defRPr/>
            </a:pPr>
            <a:r>
              <a:rPr lang="en-GB" sz="1800" b="1" dirty="0">
                <a:latin typeface="Calibri" panose="020F0502020204030204" pitchFamily="34" charset="0"/>
                <a:ea typeface="Times New Roman"/>
                <a:cs typeface="Calibri" panose="020F0502020204030204" pitchFamily="34" charset="0"/>
              </a:rPr>
              <a:t>Are organised and keep good notes from the start of the course</a:t>
            </a:r>
          </a:p>
          <a:p>
            <a:pPr marL="342900" indent="-342900">
              <a:spcAft>
                <a:spcPts val="0"/>
              </a:spcAft>
              <a:buFont typeface="Symbol"/>
              <a:buChar char=""/>
              <a:defRPr/>
            </a:pPr>
            <a:r>
              <a:rPr lang="en-GB" sz="1800" b="1" dirty="0">
                <a:latin typeface="Calibri" panose="020F0502020204030204" pitchFamily="34" charset="0"/>
                <a:ea typeface="Times New Roman"/>
                <a:cs typeface="Calibri" panose="020F0502020204030204" pitchFamily="34" charset="0"/>
              </a:rPr>
              <a:t>Have excellent attendance</a:t>
            </a:r>
          </a:p>
          <a:p>
            <a:pPr algn="ctr">
              <a:defRPr/>
            </a:pPr>
            <a:endParaRPr lang="en-GB" altLang="en-US" sz="1800" dirty="0">
              <a:cs typeface="Times New Roman" pitchFamily="18" charset="0"/>
            </a:endParaRPr>
          </a:p>
          <a:p>
            <a:pPr algn="ctr">
              <a:defRPr/>
            </a:pPr>
            <a:r>
              <a:rPr lang="en-GB" altLang="en-US" sz="1800" dirty="0">
                <a:cs typeface="Times New Roman" pitchFamily="18" charset="0"/>
              </a:rPr>
              <a:t>Roger Oaten:</a:t>
            </a:r>
          </a:p>
          <a:p>
            <a:pPr algn="ctr">
              <a:defRPr/>
            </a:pPr>
            <a:r>
              <a:rPr lang="en-GB" altLang="en-US" sz="1800" dirty="0">
                <a:latin typeface="Arial"/>
                <a:ea typeface="ＭＳ Ｐゴシック"/>
                <a:cs typeface="Times New Roman"/>
                <a:hlinkClick r:id="rId5"/>
              </a:rPr>
              <a:t>roger.oaten@jmhs.hereford.sch.uk</a:t>
            </a:r>
            <a:r>
              <a:rPr lang="en-GB" altLang="en-US" sz="1800" dirty="0">
                <a:latin typeface="Arial"/>
                <a:ea typeface="ＭＳ Ｐゴシック"/>
                <a:cs typeface="Times New Roman"/>
              </a:rPr>
              <a:t> </a:t>
            </a:r>
            <a:endParaRPr lang="en-GB" altLang="en-US" sz="1800" dirty="0">
              <a:cs typeface="Times New Roman" pitchFamily="18" charset="0"/>
            </a:endParaRPr>
          </a:p>
          <a:p>
            <a:pPr>
              <a:defRPr/>
            </a:pPr>
            <a:endParaRPr lang="en-GB" altLang="en-US" sz="1800" b="1" dirty="0">
              <a:cs typeface="Times New Roman" pitchFamily="18" charset="0"/>
            </a:endParaRPr>
          </a:p>
          <a:p>
            <a:pPr>
              <a:defRPr/>
            </a:pPr>
            <a:endParaRPr lang="en-GB" altLang="en-US" sz="1200" b="1" dirty="0">
              <a:cs typeface="Times New Roman" pitchFamily="18" charset="0"/>
            </a:endParaRPr>
          </a:p>
          <a:p>
            <a:pPr>
              <a:defRPr/>
            </a:pPr>
            <a:endParaRPr lang="en-GB" altLang="en-US" dirty="0"/>
          </a:p>
        </p:txBody>
      </p:sp>
      <p:sp>
        <p:nvSpPr>
          <p:cNvPr id="15363" name="Rectangle 4">
            <a:extLst>
              <a:ext uri="{FF2B5EF4-FFF2-40B4-BE49-F238E27FC236}">
                <a16:creationId xmlns:a16="http://schemas.microsoft.com/office/drawing/2014/main" id="{599E58D0-3FEE-42C7-A769-33404155C9E2}"/>
              </a:ext>
            </a:extLst>
          </p:cNvPr>
          <p:cNvSpPr txBox="1">
            <a:spLocks noChangeArrowheads="1"/>
          </p:cNvSpPr>
          <p:nvPr/>
        </p:nvSpPr>
        <p:spPr bwMode="auto">
          <a:xfrm>
            <a:off x="1835150" y="-311150"/>
            <a:ext cx="7669213" cy="747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br>
              <a:rPr lang="en-GB" altLang="en-US" sz="4000">
                <a:solidFill>
                  <a:srgbClr val="000000"/>
                </a:solidFill>
                <a:latin typeface="Haettenschweiler" panose="020B0706040902060204" pitchFamily="34" charset="0"/>
              </a:rPr>
            </a:br>
            <a:r>
              <a:rPr lang="en-GB" altLang="en-US" sz="3500" b="1">
                <a:solidFill>
                  <a:srgbClr val="000000"/>
                </a:solidFill>
                <a:latin typeface="Calibri" panose="020F0502020204030204" pitchFamily="34" charset="0"/>
                <a:cs typeface="Calibri" panose="020F0502020204030204" pitchFamily="34" charset="0"/>
              </a:rPr>
              <a:t>Food Preparation and Nutrition GCSE</a:t>
            </a:r>
            <a:endParaRPr lang="en-GB" altLang="en-US" sz="3500" b="1">
              <a:latin typeface="Calibri" panose="020F0502020204030204" pitchFamily="34" charset="0"/>
              <a:cs typeface="Calibri" panose="020F0502020204030204" pitchFamily="34" charset="0"/>
            </a:endParaRPr>
          </a:p>
        </p:txBody>
      </p:sp>
      <p:grpSp>
        <p:nvGrpSpPr>
          <p:cNvPr id="15364" name="Group 7">
            <a:extLst>
              <a:ext uri="{FF2B5EF4-FFF2-40B4-BE49-F238E27FC236}">
                <a16:creationId xmlns:a16="http://schemas.microsoft.com/office/drawing/2014/main" id="{F815C4EF-9B2D-4300-9359-00759A8B002E}"/>
              </a:ext>
            </a:extLst>
          </p:cNvPr>
          <p:cNvGrpSpPr>
            <a:grpSpLocks/>
          </p:cNvGrpSpPr>
          <p:nvPr/>
        </p:nvGrpSpPr>
        <p:grpSpPr bwMode="auto">
          <a:xfrm>
            <a:off x="138113" y="1268413"/>
            <a:ext cx="1985962" cy="4875212"/>
            <a:chOff x="137354" y="1196752"/>
            <a:chExt cx="2065863" cy="4947281"/>
          </a:xfrm>
        </p:grpSpPr>
        <p:pic>
          <p:nvPicPr>
            <p:cNvPr id="15365" name="Picture 8">
              <a:extLst>
                <a:ext uri="{FF2B5EF4-FFF2-40B4-BE49-F238E27FC236}">
                  <a16:creationId xmlns:a16="http://schemas.microsoft.com/office/drawing/2014/main" id="{23050962-6C67-4E9E-AF9E-F74A729621C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4463" y="1196752"/>
              <a:ext cx="2058754" cy="154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9">
              <a:extLst>
                <a:ext uri="{FF2B5EF4-FFF2-40B4-BE49-F238E27FC236}">
                  <a16:creationId xmlns:a16="http://schemas.microsoft.com/office/drawing/2014/main" id="{6E611C36-140A-45AE-95C4-C3E0BA81BB4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354" y="2898359"/>
              <a:ext cx="2058754" cy="154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0">
              <a:extLst>
                <a:ext uri="{FF2B5EF4-FFF2-40B4-BE49-F238E27FC236}">
                  <a16:creationId xmlns:a16="http://schemas.microsoft.com/office/drawing/2014/main" id="{7F6578FE-3702-4ADA-81E3-668CA300A74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37354" y="4599967"/>
              <a:ext cx="2058754" cy="154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Audio 7">
            <a:hlinkClick r:id="" action="ppaction://media"/>
            <a:extLst>
              <a:ext uri="{FF2B5EF4-FFF2-40B4-BE49-F238E27FC236}">
                <a16:creationId xmlns:a16="http://schemas.microsoft.com/office/drawing/2014/main" id="{721D2441-776C-4C5B-AB7A-75C4A4A7ABC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728"/>
    </mc:Choice>
    <mc:Fallback xmlns="">
      <p:transition spd="slow" advTm="48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8">
            <a:extLst>
              <a:ext uri="{FF2B5EF4-FFF2-40B4-BE49-F238E27FC236}">
                <a16:creationId xmlns:a16="http://schemas.microsoft.com/office/drawing/2014/main" id="{19F7F634-D747-4DD5-8B1C-5A5173AB47C2}"/>
              </a:ext>
            </a:extLst>
          </p:cNvPr>
          <p:cNvSpPr>
            <a:spLocks noChangeArrowheads="1"/>
          </p:cNvSpPr>
          <p:nvPr/>
        </p:nvSpPr>
        <p:spPr bwMode="auto">
          <a:xfrm>
            <a:off x="2268538" y="1755775"/>
            <a:ext cx="6634162"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2400" b="1">
                <a:solidFill>
                  <a:srgbClr val="000000"/>
                </a:solidFill>
                <a:latin typeface="Calibri" panose="020F0502020204030204" pitchFamily="34" charset="0"/>
              </a:rPr>
              <a:t>This course  will equip students with the knowledge, understanding, and skills required to cook and apply the principles of food science, nutrition and healthy eating. </a:t>
            </a:r>
          </a:p>
          <a:p>
            <a:pPr>
              <a:spcBef>
                <a:spcPct val="0"/>
              </a:spcBef>
              <a:buFontTx/>
              <a:buNone/>
            </a:pPr>
            <a:endParaRPr lang="en-GB" altLang="en-US" sz="2400" b="1">
              <a:solidFill>
                <a:srgbClr val="000000"/>
              </a:solidFill>
              <a:latin typeface="Calibri" panose="020F0502020204030204" pitchFamily="34" charset="0"/>
            </a:endParaRPr>
          </a:p>
          <a:p>
            <a:pPr>
              <a:spcBef>
                <a:spcPct val="0"/>
              </a:spcBef>
              <a:buFontTx/>
              <a:buNone/>
            </a:pPr>
            <a:r>
              <a:rPr lang="en-GB" altLang="en-US" sz="2400" b="1">
                <a:solidFill>
                  <a:srgbClr val="000000"/>
                </a:solidFill>
                <a:latin typeface="Calibri" panose="020F0502020204030204" pitchFamily="34" charset="0"/>
              </a:rPr>
              <a:t>It will encourage students to cook and develop vital life skills that enable them to feed themselves and others affordably and nutritiously, now and later in life.</a:t>
            </a:r>
          </a:p>
          <a:p>
            <a:pPr>
              <a:spcBef>
                <a:spcPct val="0"/>
              </a:spcBef>
              <a:buFontTx/>
              <a:buNone/>
            </a:pPr>
            <a:endParaRPr lang="en-GB" altLang="en-US" sz="2400" b="1">
              <a:solidFill>
                <a:srgbClr val="000000"/>
              </a:solidFill>
              <a:latin typeface="Calibri" panose="020F0502020204030204" pitchFamily="34" charset="0"/>
            </a:endParaRPr>
          </a:p>
          <a:p>
            <a:pPr>
              <a:spcBef>
                <a:spcPct val="0"/>
              </a:spcBef>
              <a:buFontTx/>
              <a:buNone/>
            </a:pPr>
            <a:r>
              <a:rPr lang="en-GB" altLang="en-US" sz="2400" b="1">
                <a:solidFill>
                  <a:srgbClr val="000000"/>
                </a:solidFill>
                <a:latin typeface="Calibri" panose="020F0502020204030204" pitchFamily="34" charset="0"/>
              </a:rPr>
              <a:t>It will enable them to make informed decisions about a wide range of further learning opportunities and career pathways </a:t>
            </a:r>
            <a:r>
              <a:rPr lang="en-GB" altLang="en-US" sz="2400">
                <a:solidFill>
                  <a:srgbClr val="000000"/>
                </a:solidFill>
              </a:rPr>
              <a:t> </a:t>
            </a:r>
          </a:p>
          <a:p>
            <a:pPr>
              <a:spcBef>
                <a:spcPct val="0"/>
              </a:spcBef>
              <a:buFontTx/>
              <a:buNone/>
            </a:pPr>
            <a:endParaRPr lang="en-GB" altLang="en-US" sz="1400">
              <a:solidFill>
                <a:srgbClr val="000000"/>
              </a:solidFill>
              <a:latin typeface="Wide Latin" panose="020A0A07050505020404" pitchFamily="18" charset="0"/>
            </a:endParaRPr>
          </a:p>
        </p:txBody>
      </p:sp>
      <p:sp>
        <p:nvSpPr>
          <p:cNvPr id="5123" name="Rectangle 4">
            <a:extLst>
              <a:ext uri="{FF2B5EF4-FFF2-40B4-BE49-F238E27FC236}">
                <a16:creationId xmlns:a16="http://schemas.microsoft.com/office/drawing/2014/main" id="{4BBF2FBB-0A5E-4183-9082-D8D4DB61632A}"/>
              </a:ext>
            </a:extLst>
          </p:cNvPr>
          <p:cNvSpPr txBox="1">
            <a:spLocks noChangeArrowheads="1"/>
          </p:cNvSpPr>
          <p:nvPr/>
        </p:nvSpPr>
        <p:spPr bwMode="auto">
          <a:xfrm>
            <a:off x="2447925" y="354013"/>
            <a:ext cx="5943600" cy="747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br>
              <a:rPr lang="en-GB" altLang="en-US" sz="4000">
                <a:solidFill>
                  <a:srgbClr val="000000"/>
                </a:solidFill>
                <a:latin typeface="Haettenschweiler" panose="020B0706040902060204" pitchFamily="34" charset="0"/>
              </a:rPr>
            </a:br>
            <a:r>
              <a:rPr lang="en-GB" altLang="en-US" sz="4000" b="1">
                <a:solidFill>
                  <a:srgbClr val="000000"/>
                </a:solidFill>
                <a:latin typeface="Calibri" panose="020F0502020204030204" pitchFamily="34" charset="0"/>
                <a:cs typeface="Calibri" panose="020F0502020204030204" pitchFamily="34" charset="0"/>
              </a:rPr>
              <a:t>Food Preparation and Nutrition GCSE</a:t>
            </a:r>
            <a:endParaRPr lang="en-GB" altLang="en-US" sz="2400" b="1">
              <a:latin typeface="Calibri" panose="020F0502020204030204" pitchFamily="34" charset="0"/>
              <a:cs typeface="Calibri" panose="020F0502020204030204" pitchFamily="34" charset="0"/>
            </a:endParaRPr>
          </a:p>
        </p:txBody>
      </p:sp>
      <p:grpSp>
        <p:nvGrpSpPr>
          <p:cNvPr id="5124" name="Group 7">
            <a:extLst>
              <a:ext uri="{FF2B5EF4-FFF2-40B4-BE49-F238E27FC236}">
                <a16:creationId xmlns:a16="http://schemas.microsoft.com/office/drawing/2014/main" id="{2473889D-6759-42B8-88D6-B49B79BFC69E}"/>
              </a:ext>
            </a:extLst>
          </p:cNvPr>
          <p:cNvGrpSpPr>
            <a:grpSpLocks/>
          </p:cNvGrpSpPr>
          <p:nvPr/>
        </p:nvGrpSpPr>
        <p:grpSpPr bwMode="auto">
          <a:xfrm>
            <a:off x="100013" y="1412875"/>
            <a:ext cx="2076450" cy="5157788"/>
            <a:chOff x="100787" y="1412776"/>
            <a:chExt cx="2075724" cy="5157192"/>
          </a:xfrm>
        </p:grpSpPr>
        <p:pic>
          <p:nvPicPr>
            <p:cNvPr id="5125" name="Picture 2">
              <a:extLst>
                <a:ext uri="{FF2B5EF4-FFF2-40B4-BE49-F238E27FC236}">
                  <a16:creationId xmlns:a16="http://schemas.microsoft.com/office/drawing/2014/main" id="{55BF171D-87D2-4E76-9169-FB4C10ED656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787" y="1412776"/>
              <a:ext cx="2075723" cy="15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a:extLst>
                <a:ext uri="{FF2B5EF4-FFF2-40B4-BE49-F238E27FC236}">
                  <a16:creationId xmlns:a16="http://schemas.microsoft.com/office/drawing/2014/main" id="{B618DD52-4705-4C94-8DFD-FE8A8CEC9E0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788" y="3212976"/>
              <a:ext cx="2075723" cy="15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6">
              <a:extLst>
                <a:ext uri="{FF2B5EF4-FFF2-40B4-BE49-F238E27FC236}">
                  <a16:creationId xmlns:a16="http://schemas.microsoft.com/office/drawing/2014/main" id="{192C717B-F429-4946-98B3-2DF459D330F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0788" y="5013176"/>
              <a:ext cx="2075723" cy="15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Audio 8">
            <a:hlinkClick r:id="" action="ppaction://media"/>
            <a:extLst>
              <a:ext uri="{FF2B5EF4-FFF2-40B4-BE49-F238E27FC236}">
                <a16:creationId xmlns:a16="http://schemas.microsoft.com/office/drawing/2014/main" id="{3E805BEA-F243-4457-A7FB-4D2A0D7186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702"/>
    </mc:Choice>
    <mc:Fallback xmlns="">
      <p:transition spd="slow" advTm="63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528938CF-F5D1-406B-BEC6-EE0DF3B149F5}"/>
              </a:ext>
            </a:extLst>
          </p:cNvPr>
          <p:cNvSpPr>
            <a:spLocks noGrp="1" noChangeArrowheads="1"/>
          </p:cNvSpPr>
          <p:nvPr>
            <p:ph type="title"/>
          </p:nvPr>
        </p:nvSpPr>
        <p:spPr>
          <a:xfrm>
            <a:off x="1979613" y="0"/>
            <a:ext cx="7056437" cy="747713"/>
          </a:xfrm>
        </p:spPr>
        <p:txBody>
          <a:bodyPr/>
          <a:lstStyle/>
          <a:p>
            <a:pPr algn="ctr" eaLnBrk="1" hangingPunct="1"/>
            <a:br>
              <a:rPr lang="en-GB" altLang="en-US" sz="4000" b="0">
                <a:solidFill>
                  <a:srgbClr val="000000"/>
                </a:solidFill>
                <a:latin typeface="Haettenschweiler" panose="020B0706040902060204" pitchFamily="34" charset="0"/>
              </a:rPr>
            </a:br>
            <a:br>
              <a:rPr lang="en-GB" altLang="en-US" sz="4000" b="0">
                <a:solidFill>
                  <a:srgbClr val="000000"/>
                </a:solidFill>
                <a:latin typeface="Haettenschweiler" panose="020B0706040902060204" pitchFamily="34" charset="0"/>
              </a:rPr>
            </a:br>
            <a:r>
              <a:rPr lang="en-GB" altLang="en-US" sz="4800">
                <a:solidFill>
                  <a:srgbClr val="000000"/>
                </a:solidFill>
                <a:latin typeface="Calibri" panose="020F0502020204030204" pitchFamily="34" charset="0"/>
                <a:cs typeface="Calibri" panose="020F0502020204030204" pitchFamily="34" charset="0"/>
              </a:rPr>
              <a:t>Year 9 Food </a:t>
            </a:r>
            <a:br>
              <a:rPr lang="en-GB" altLang="en-US" sz="4800" b="0">
                <a:solidFill>
                  <a:srgbClr val="000000"/>
                </a:solidFill>
                <a:latin typeface="Haettenschweiler" panose="020B0706040902060204" pitchFamily="34" charset="0"/>
              </a:rPr>
            </a:br>
            <a:r>
              <a:rPr lang="en-GB" altLang="en-US" sz="1000" b="0">
                <a:solidFill>
                  <a:srgbClr val="000000"/>
                </a:solidFill>
              </a:rPr>
              <a:t> </a:t>
            </a:r>
            <a:br>
              <a:rPr lang="en-GB" altLang="en-US" sz="1000" b="0">
                <a:solidFill>
                  <a:srgbClr val="000000"/>
                </a:solidFill>
                <a:latin typeface="Times New Roman" panose="02020603050405020304" pitchFamily="18" charset="0"/>
              </a:rPr>
            </a:br>
            <a:br>
              <a:rPr lang="en-GB" altLang="en-US" sz="1000" b="0">
                <a:solidFill>
                  <a:srgbClr val="000000"/>
                </a:solidFill>
                <a:latin typeface="Times New Roman" panose="02020603050405020304" pitchFamily="18" charset="0"/>
              </a:rPr>
            </a:br>
            <a:br>
              <a:rPr lang="en-GB" altLang="en-US" sz="2400" b="0">
                <a:solidFill>
                  <a:schemeClr val="tx1"/>
                </a:solidFill>
              </a:rPr>
            </a:br>
            <a:endParaRPr lang="en-GB" altLang="en-US" sz="2400" b="0">
              <a:solidFill>
                <a:schemeClr val="tx1"/>
              </a:solidFill>
            </a:endParaRPr>
          </a:p>
        </p:txBody>
      </p:sp>
      <p:sp>
        <p:nvSpPr>
          <p:cNvPr id="17411" name="Rectangle 7">
            <a:extLst>
              <a:ext uri="{FF2B5EF4-FFF2-40B4-BE49-F238E27FC236}">
                <a16:creationId xmlns:a16="http://schemas.microsoft.com/office/drawing/2014/main" id="{632D38BE-45D9-4FAD-8051-89DDD7D30E0A}"/>
              </a:ext>
            </a:extLst>
          </p:cNvPr>
          <p:cNvSpPr>
            <a:spLocks noChangeArrowheads="1"/>
          </p:cNvSpPr>
          <p:nvPr/>
        </p:nvSpPr>
        <p:spPr bwMode="auto">
          <a:xfrm>
            <a:off x="2124075" y="981075"/>
            <a:ext cx="6769100" cy="63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GB" altLang="en-US" sz="2400">
                <a:cs typeface="Times New Roman" panose="02020603050405020304" pitchFamily="18" charset="0"/>
              </a:rPr>
              <a:t> </a:t>
            </a:r>
            <a:r>
              <a:rPr lang="en-GB" altLang="en-US" sz="2400" b="1">
                <a:latin typeface="Calibri" panose="020F0502020204030204" pitchFamily="34" charset="0"/>
                <a:cs typeface="Calibri" panose="020F0502020204030204" pitchFamily="34" charset="0"/>
              </a:rPr>
              <a:t>Topics covered:</a:t>
            </a:r>
          </a:p>
          <a:p>
            <a:pPr algn="ctr">
              <a:spcBef>
                <a:spcPct val="0"/>
              </a:spcBef>
              <a:buFontTx/>
              <a:buNone/>
            </a:pPr>
            <a:endParaRPr lang="en-GB" altLang="en-US" sz="1800" b="1">
              <a:latin typeface="Calibri" panose="020F0502020204030204" pitchFamily="34" charset="0"/>
              <a:cs typeface="Calibri" panose="020F0502020204030204" pitchFamily="34" charset="0"/>
            </a:endParaRPr>
          </a:p>
          <a:p>
            <a:pPr algn="ctr">
              <a:spcBef>
                <a:spcPct val="0"/>
              </a:spcBef>
              <a:buFontTx/>
              <a:buNone/>
            </a:pPr>
            <a:endParaRPr lang="en-GB" altLang="en-US" sz="1800" b="1">
              <a:latin typeface="Calibri" panose="020F0502020204030204" pitchFamily="34" charset="0"/>
              <a:cs typeface="Calibri" panose="020F0502020204030204" pitchFamily="34" charset="0"/>
            </a:endParaRPr>
          </a:p>
          <a:p>
            <a:pPr algn="ctr">
              <a:spcBef>
                <a:spcPct val="0"/>
              </a:spcBef>
              <a:buFontTx/>
              <a:buNone/>
            </a:pPr>
            <a:endParaRPr lang="en-GB" altLang="en-US" sz="1800" b="1">
              <a:latin typeface="Calibri" panose="020F0502020204030204" pitchFamily="34" charset="0"/>
              <a:cs typeface="Calibri" panose="020F0502020204030204" pitchFamily="34" charset="0"/>
            </a:endParaRPr>
          </a:p>
          <a:p>
            <a:pPr>
              <a:spcBef>
                <a:spcPct val="0"/>
              </a:spcBef>
              <a:buFontTx/>
              <a:buAutoNum type="arabicPeriod"/>
            </a:pPr>
            <a:r>
              <a:rPr lang="en-GB" altLang="en-US" sz="2400" b="1">
                <a:latin typeface="Calibri" panose="020F0502020204030204" pitchFamily="34" charset="0"/>
                <a:cs typeface="Calibri" panose="020F0502020204030204" pitchFamily="34" charset="0"/>
              </a:rPr>
              <a:t>Food sustainability</a:t>
            </a:r>
          </a:p>
          <a:p>
            <a:pPr>
              <a:spcBef>
                <a:spcPct val="0"/>
              </a:spcBef>
              <a:buFontTx/>
              <a:buAutoNum type="arabicPeriod"/>
            </a:pPr>
            <a:r>
              <a:rPr lang="en-GB" altLang="en-US" sz="2400" b="1">
                <a:latin typeface="Calibri" panose="020F0502020204030204" pitchFamily="34" charset="0"/>
                <a:cs typeface="Calibri" panose="020F0502020204030204" pitchFamily="34" charset="0"/>
              </a:rPr>
              <a:t>Commercial food production</a:t>
            </a:r>
          </a:p>
          <a:p>
            <a:pPr>
              <a:spcBef>
                <a:spcPct val="0"/>
              </a:spcBef>
              <a:buFontTx/>
              <a:buAutoNum type="arabicPeriod"/>
            </a:pPr>
            <a:r>
              <a:rPr lang="en-GB" altLang="en-US" sz="2400" b="1">
                <a:latin typeface="Calibri" panose="020F0502020204030204" pitchFamily="34" charset="0"/>
                <a:cs typeface="Calibri" panose="020F0502020204030204" pitchFamily="34" charset="0"/>
              </a:rPr>
              <a:t>Kitchen Hygiene</a:t>
            </a:r>
          </a:p>
          <a:p>
            <a:pPr>
              <a:spcBef>
                <a:spcPct val="0"/>
              </a:spcBef>
              <a:buFontTx/>
              <a:buAutoNum type="arabicPeriod"/>
            </a:pPr>
            <a:r>
              <a:rPr lang="en-GB" altLang="en-US" sz="2400" b="1">
                <a:latin typeface="Calibri" panose="020F0502020204030204" pitchFamily="34" charset="0"/>
                <a:cs typeface="Calibri" panose="020F0502020204030204" pitchFamily="34" charset="0"/>
              </a:rPr>
              <a:t>Functional properties of food</a:t>
            </a:r>
          </a:p>
          <a:p>
            <a:pPr>
              <a:spcBef>
                <a:spcPct val="0"/>
              </a:spcBef>
              <a:buFontTx/>
              <a:buAutoNum type="arabicPeriod"/>
            </a:pPr>
            <a:r>
              <a:rPr lang="en-GB" altLang="en-US" sz="2400" b="1">
                <a:latin typeface="Calibri" panose="020F0502020204030204" pitchFamily="34" charset="0"/>
                <a:cs typeface="Calibri" panose="020F0502020204030204" pitchFamily="34" charset="0"/>
              </a:rPr>
              <a:t>Sugar – uses in cooking/Dietary issues</a:t>
            </a:r>
          </a:p>
          <a:p>
            <a:pPr>
              <a:spcBef>
                <a:spcPct val="0"/>
              </a:spcBef>
              <a:buFontTx/>
              <a:buAutoNum type="arabicPeriod"/>
            </a:pPr>
            <a:r>
              <a:rPr lang="en-GB" altLang="en-US" sz="2400" b="1">
                <a:latin typeface="Calibri" panose="020F0502020204030204" pitchFamily="34" charset="0"/>
                <a:cs typeface="Calibri" panose="020F0502020204030204" pitchFamily="34" charset="0"/>
              </a:rPr>
              <a:t>Diet and Health</a:t>
            </a:r>
          </a:p>
          <a:p>
            <a:pPr>
              <a:spcBef>
                <a:spcPct val="0"/>
              </a:spcBef>
              <a:buFontTx/>
              <a:buAutoNum type="arabicPeriod"/>
            </a:pPr>
            <a:r>
              <a:rPr lang="en-GB" altLang="en-US" sz="2400" b="1">
                <a:latin typeface="Calibri" panose="020F0502020204030204" pitchFamily="34" charset="0"/>
                <a:cs typeface="Calibri" panose="020F0502020204030204" pitchFamily="34" charset="0"/>
              </a:rPr>
              <a:t>The Hospitality industry</a:t>
            </a:r>
          </a:p>
          <a:p>
            <a:pPr>
              <a:spcBef>
                <a:spcPct val="0"/>
              </a:spcBef>
              <a:buFontTx/>
              <a:buAutoNum type="arabicPeriod"/>
            </a:pPr>
            <a:r>
              <a:rPr lang="en-GB" altLang="en-US" sz="2400" b="1">
                <a:latin typeface="Calibri" panose="020F0502020204030204" pitchFamily="34" charset="0"/>
                <a:cs typeface="Calibri" panose="020F0502020204030204" pitchFamily="34" charset="0"/>
              </a:rPr>
              <a:t>Job roles</a:t>
            </a:r>
          </a:p>
          <a:p>
            <a:pPr>
              <a:spcBef>
                <a:spcPct val="0"/>
              </a:spcBef>
              <a:buFontTx/>
              <a:buAutoNum type="arabicPeriod"/>
            </a:pPr>
            <a:r>
              <a:rPr lang="en-GB" altLang="en-US" sz="2400" b="1">
                <a:latin typeface="Calibri" panose="020F0502020204030204" pitchFamily="34" charset="0"/>
                <a:cs typeface="Calibri" panose="020F0502020204030204" pitchFamily="34" charset="0"/>
              </a:rPr>
              <a:t>Dietary needs</a:t>
            </a:r>
          </a:p>
          <a:p>
            <a:pPr>
              <a:spcBef>
                <a:spcPct val="0"/>
              </a:spcBef>
              <a:buFontTx/>
              <a:buAutoNum type="arabicPeriod"/>
            </a:pPr>
            <a:r>
              <a:rPr lang="en-GB" altLang="en-US" sz="2400" b="1">
                <a:latin typeface="Calibri" panose="020F0502020204030204" pitchFamily="34" charset="0"/>
                <a:cs typeface="Calibri" panose="020F0502020204030204" pitchFamily="34" charset="0"/>
              </a:rPr>
              <a:t>Menu design and function planning</a:t>
            </a:r>
          </a:p>
          <a:p>
            <a:pPr>
              <a:spcBef>
                <a:spcPct val="0"/>
              </a:spcBef>
              <a:buFontTx/>
              <a:buAutoNum type="arabicPeriod"/>
            </a:pPr>
            <a:endParaRPr lang="en-GB" altLang="en-US" sz="1800" b="1">
              <a:latin typeface="Calibri" panose="020F0502020204030204" pitchFamily="34" charset="0"/>
              <a:cs typeface="Calibri" panose="020F0502020204030204" pitchFamily="34" charset="0"/>
            </a:endParaRPr>
          </a:p>
          <a:p>
            <a:pPr>
              <a:spcBef>
                <a:spcPct val="0"/>
              </a:spcBef>
              <a:buFontTx/>
              <a:buAutoNum type="arabicPeriod"/>
            </a:pPr>
            <a:endParaRPr lang="en-GB" altLang="en-US" sz="1800">
              <a:latin typeface="Calibri" panose="020F0502020204030204" pitchFamily="34" charset="0"/>
              <a:cs typeface="Calibri" panose="020F0502020204030204" pitchFamily="34" charset="0"/>
            </a:endParaRPr>
          </a:p>
          <a:p>
            <a:pPr>
              <a:spcBef>
                <a:spcPct val="0"/>
              </a:spcBef>
              <a:buFontTx/>
              <a:buNone/>
            </a:pPr>
            <a:endParaRPr lang="en-GB" altLang="en-US" sz="1800" b="1">
              <a:latin typeface="Calibri" panose="020F0502020204030204" pitchFamily="34" charset="0"/>
              <a:cs typeface="Calibri" panose="020F0502020204030204" pitchFamily="34" charset="0"/>
            </a:endParaRPr>
          </a:p>
          <a:p>
            <a:pPr>
              <a:spcBef>
                <a:spcPct val="0"/>
              </a:spcBef>
              <a:buFontTx/>
              <a:buNone/>
            </a:pPr>
            <a:endParaRPr lang="en-GB" altLang="en-US" sz="1200" b="1">
              <a:latin typeface="Calibri" panose="020F0502020204030204" pitchFamily="34" charset="0"/>
              <a:cs typeface="Calibri" panose="020F0502020204030204" pitchFamily="34" charset="0"/>
            </a:endParaRPr>
          </a:p>
          <a:p>
            <a:pPr>
              <a:spcBef>
                <a:spcPct val="0"/>
              </a:spcBef>
              <a:buFontTx/>
              <a:buNone/>
            </a:pPr>
            <a:endParaRPr lang="en-GB" altLang="en-US" sz="2400"/>
          </a:p>
        </p:txBody>
      </p:sp>
      <p:grpSp>
        <p:nvGrpSpPr>
          <p:cNvPr id="17412" name="Group 8">
            <a:extLst>
              <a:ext uri="{FF2B5EF4-FFF2-40B4-BE49-F238E27FC236}">
                <a16:creationId xmlns:a16="http://schemas.microsoft.com/office/drawing/2014/main" id="{AF54B81F-649D-41B7-9242-B108FF5ED3D7}"/>
              </a:ext>
            </a:extLst>
          </p:cNvPr>
          <p:cNvGrpSpPr>
            <a:grpSpLocks/>
          </p:cNvGrpSpPr>
          <p:nvPr/>
        </p:nvGrpSpPr>
        <p:grpSpPr bwMode="auto">
          <a:xfrm>
            <a:off x="238125" y="1412875"/>
            <a:ext cx="1879600" cy="5013325"/>
            <a:chOff x="100787" y="1412776"/>
            <a:chExt cx="2075724" cy="5157192"/>
          </a:xfrm>
        </p:grpSpPr>
        <p:pic>
          <p:nvPicPr>
            <p:cNvPr id="17413" name="Picture 9">
              <a:extLst>
                <a:ext uri="{FF2B5EF4-FFF2-40B4-BE49-F238E27FC236}">
                  <a16:creationId xmlns:a16="http://schemas.microsoft.com/office/drawing/2014/main" id="{999BF9F0-C3D4-4BC6-BB95-3A07B582291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787" y="1412776"/>
              <a:ext cx="2075723" cy="15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0">
              <a:extLst>
                <a:ext uri="{FF2B5EF4-FFF2-40B4-BE49-F238E27FC236}">
                  <a16:creationId xmlns:a16="http://schemas.microsoft.com/office/drawing/2014/main" id="{B29C054E-6040-4563-83F7-E54414793EC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788" y="3212976"/>
              <a:ext cx="2075723" cy="15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1">
              <a:extLst>
                <a:ext uri="{FF2B5EF4-FFF2-40B4-BE49-F238E27FC236}">
                  <a16:creationId xmlns:a16="http://schemas.microsoft.com/office/drawing/2014/main" id="{D2C2B184-5A2E-4EA0-B410-DC74FBFF9B5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0788" y="5013176"/>
              <a:ext cx="2075723" cy="15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Audio 4">
            <a:hlinkClick r:id="" action="ppaction://media"/>
            <a:extLst>
              <a:ext uri="{FF2B5EF4-FFF2-40B4-BE49-F238E27FC236}">
                <a16:creationId xmlns:a16="http://schemas.microsoft.com/office/drawing/2014/main" id="{6F4FF676-B464-4DF6-9AFD-F15EC4C4D2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183"/>
    </mc:Choice>
    <mc:Fallback xmlns="">
      <p:transition spd="slow" advTm="97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E13D09DE-136B-42FF-B370-6644F7B57EB4}"/>
              </a:ext>
            </a:extLst>
          </p:cNvPr>
          <p:cNvSpPr>
            <a:spLocks noChangeArrowheads="1"/>
          </p:cNvSpPr>
          <p:nvPr/>
        </p:nvSpPr>
        <p:spPr bwMode="auto">
          <a:xfrm>
            <a:off x="2176463" y="620713"/>
            <a:ext cx="6840537"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GB" altLang="en-US" sz="1800" b="1" dirty="0">
              <a:solidFill>
                <a:srgbClr val="000000"/>
              </a:solidFill>
              <a:cs typeface="Times New Roman" panose="02020603050405020304" pitchFamily="18" charset="0"/>
            </a:endParaRPr>
          </a:p>
          <a:p>
            <a:pPr>
              <a:spcBef>
                <a:spcPct val="0"/>
              </a:spcBef>
              <a:buFontTx/>
              <a:buNone/>
            </a:pPr>
            <a:endParaRPr lang="en-GB" altLang="en-US" sz="2400" b="1" dirty="0">
              <a:solidFill>
                <a:srgbClr val="000000"/>
              </a:solidFill>
              <a:cs typeface="Times New Roman" panose="02020603050405020304" pitchFamily="18" charset="0"/>
            </a:endParaRPr>
          </a:p>
          <a:p>
            <a:pPr>
              <a:spcBef>
                <a:spcPct val="0"/>
              </a:spcBef>
              <a:buFontTx/>
              <a:buNone/>
            </a:pPr>
            <a:r>
              <a:rPr lang="en-GB" altLang="en-US" sz="2400" b="1" dirty="0">
                <a:solidFill>
                  <a:srgbClr val="000000"/>
                </a:solidFill>
                <a:latin typeface="Calibri" panose="020F0502020204030204" pitchFamily="34" charset="0"/>
                <a:cs typeface="Calibri" panose="020F0502020204030204" pitchFamily="34" charset="0"/>
              </a:rPr>
              <a:t>Course content:</a:t>
            </a:r>
          </a:p>
          <a:p>
            <a:pPr>
              <a:spcBef>
                <a:spcPct val="0"/>
              </a:spcBef>
              <a:buFontTx/>
              <a:buNone/>
            </a:pPr>
            <a:endParaRPr lang="en-GB" altLang="en-US" sz="2400" b="1" dirty="0">
              <a:solidFill>
                <a:srgbClr val="000000"/>
              </a:solidFill>
              <a:latin typeface="Calibri" panose="020F0502020204030204" pitchFamily="34" charset="0"/>
              <a:cs typeface="Calibri" panose="020F0502020204030204" pitchFamily="34" charset="0"/>
            </a:endParaRPr>
          </a:p>
          <a:p>
            <a:pPr>
              <a:buFontTx/>
              <a:buAutoNum type="arabicPeriod"/>
            </a:pPr>
            <a:r>
              <a:rPr lang="en-GB" altLang="en-US" sz="2800" b="1" dirty="0">
                <a:solidFill>
                  <a:srgbClr val="000000"/>
                </a:solidFill>
                <a:latin typeface="Calibri" panose="020F0502020204030204" pitchFamily="34" charset="0"/>
                <a:cs typeface="Calibri" panose="020F0502020204030204" pitchFamily="34" charset="0"/>
              </a:rPr>
              <a:t>Food commodities </a:t>
            </a:r>
          </a:p>
          <a:p>
            <a:pPr>
              <a:buFontTx/>
              <a:buNone/>
            </a:pPr>
            <a:r>
              <a:rPr lang="en-GB" altLang="en-US" sz="1800" dirty="0">
                <a:solidFill>
                  <a:srgbClr val="000000"/>
                </a:solidFill>
                <a:latin typeface="Calibri" panose="020F0502020204030204" pitchFamily="34" charset="0"/>
                <a:cs typeface="Calibri" panose="020F0502020204030204" pitchFamily="34" charset="0"/>
              </a:rPr>
              <a:t>(1</a:t>
            </a:r>
            <a:r>
              <a:rPr lang="en-GB" altLang="en-US" sz="1700" dirty="0">
                <a:solidFill>
                  <a:srgbClr val="000000"/>
                </a:solidFill>
                <a:latin typeface="Calibri" panose="020F0502020204030204" pitchFamily="34" charset="0"/>
                <a:cs typeface="Calibri" panose="020F0502020204030204" pitchFamily="34" charset="0"/>
              </a:rPr>
              <a:t>.Fruit &amp; Veg, 2. Meat, Fish, Poultry and Eggs 3. Milk, Cheese and Yoghurt 4. Cereals 5. Soya, Tofu, Beans, Nuts and Seeds 6. Butter, Oil, Margarine, Sugar and Syrup)</a:t>
            </a:r>
          </a:p>
          <a:p>
            <a:pPr>
              <a:buFontTx/>
              <a:buAutoNum type="arabicPeriod" startAt="2"/>
            </a:pPr>
            <a:r>
              <a:rPr lang="en-GB" altLang="en-US" sz="2800" b="1" dirty="0">
                <a:solidFill>
                  <a:srgbClr val="000000"/>
                </a:solidFill>
                <a:latin typeface="Calibri" panose="020F0502020204030204" pitchFamily="34" charset="0"/>
                <a:cs typeface="Calibri" panose="020F0502020204030204" pitchFamily="34" charset="0"/>
              </a:rPr>
              <a:t>Principles of nutrition </a:t>
            </a:r>
          </a:p>
          <a:p>
            <a:pPr>
              <a:buFontTx/>
              <a:buAutoNum type="arabicPeriod" startAt="2"/>
            </a:pPr>
            <a:r>
              <a:rPr lang="en-GB" altLang="en-US" sz="2800" b="1" dirty="0">
                <a:solidFill>
                  <a:srgbClr val="000000"/>
                </a:solidFill>
                <a:latin typeface="Calibri" panose="020F0502020204030204" pitchFamily="34" charset="0"/>
                <a:cs typeface="Calibri" panose="020F0502020204030204" pitchFamily="34" charset="0"/>
              </a:rPr>
              <a:t>Diet and good health </a:t>
            </a:r>
          </a:p>
          <a:p>
            <a:pPr>
              <a:buFontTx/>
              <a:buAutoNum type="arabicPeriod" startAt="2"/>
            </a:pPr>
            <a:r>
              <a:rPr lang="en-GB" altLang="en-US" sz="2800" b="1" dirty="0">
                <a:solidFill>
                  <a:srgbClr val="000000"/>
                </a:solidFill>
                <a:latin typeface="Calibri" panose="020F0502020204030204" pitchFamily="34" charset="0"/>
                <a:cs typeface="Calibri" panose="020F0502020204030204" pitchFamily="34" charset="0"/>
              </a:rPr>
              <a:t>The science of food </a:t>
            </a:r>
          </a:p>
          <a:p>
            <a:pPr>
              <a:buFontTx/>
              <a:buAutoNum type="arabicPeriod" startAt="2"/>
            </a:pPr>
            <a:r>
              <a:rPr lang="en-GB" altLang="en-US" sz="2800" b="1" dirty="0">
                <a:solidFill>
                  <a:srgbClr val="000000"/>
                </a:solidFill>
                <a:latin typeface="Calibri" panose="020F0502020204030204" pitchFamily="34" charset="0"/>
                <a:cs typeface="Calibri" panose="020F0502020204030204" pitchFamily="34" charset="0"/>
              </a:rPr>
              <a:t>Where food comes from </a:t>
            </a:r>
          </a:p>
          <a:p>
            <a:pPr>
              <a:buFontTx/>
              <a:buAutoNum type="arabicPeriod" startAt="2"/>
            </a:pPr>
            <a:r>
              <a:rPr lang="en-GB" altLang="en-US" sz="2800" b="1" dirty="0">
                <a:solidFill>
                  <a:srgbClr val="000000"/>
                </a:solidFill>
                <a:latin typeface="Calibri" panose="020F0502020204030204" pitchFamily="34" charset="0"/>
                <a:cs typeface="Calibri" panose="020F0502020204030204" pitchFamily="34" charset="0"/>
              </a:rPr>
              <a:t>Cooking and food preparation </a:t>
            </a:r>
          </a:p>
          <a:p>
            <a:pPr algn="ctr">
              <a:spcBef>
                <a:spcPct val="0"/>
              </a:spcBef>
              <a:buFontTx/>
              <a:buNone/>
            </a:pPr>
            <a:endParaRPr lang="en-GB" altLang="en-US" sz="1800" b="1" dirty="0">
              <a:solidFill>
                <a:srgbClr val="000000"/>
              </a:solidFill>
              <a:latin typeface="Calibri" panose="020F0502020204030204" pitchFamily="34" charset="0"/>
              <a:cs typeface="Calibri" panose="020F0502020204030204" pitchFamily="34" charset="0"/>
            </a:endParaRPr>
          </a:p>
          <a:p>
            <a:pPr algn="ctr">
              <a:spcBef>
                <a:spcPct val="0"/>
              </a:spcBef>
              <a:buFontTx/>
              <a:buNone/>
            </a:pPr>
            <a:endParaRPr lang="en-GB" altLang="en-US" sz="1800" b="1" dirty="0">
              <a:solidFill>
                <a:srgbClr val="000000"/>
              </a:solidFill>
              <a:cs typeface="Times New Roman" panose="02020603050405020304" pitchFamily="18" charset="0"/>
            </a:endParaRPr>
          </a:p>
        </p:txBody>
      </p:sp>
      <p:sp>
        <p:nvSpPr>
          <p:cNvPr id="9219" name="Rectangle 4">
            <a:extLst>
              <a:ext uri="{FF2B5EF4-FFF2-40B4-BE49-F238E27FC236}">
                <a16:creationId xmlns:a16="http://schemas.microsoft.com/office/drawing/2014/main" id="{781CAF2E-EC15-4FD7-A7EE-60FB81226099}"/>
              </a:ext>
            </a:extLst>
          </p:cNvPr>
          <p:cNvSpPr txBox="1">
            <a:spLocks noChangeArrowheads="1"/>
          </p:cNvSpPr>
          <p:nvPr/>
        </p:nvSpPr>
        <p:spPr bwMode="auto">
          <a:xfrm>
            <a:off x="1835150" y="-311150"/>
            <a:ext cx="7669213" cy="747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br>
              <a:rPr lang="en-GB" altLang="en-US" sz="4000">
                <a:solidFill>
                  <a:srgbClr val="000000"/>
                </a:solidFill>
                <a:latin typeface="Haettenschweiler" panose="020B0706040902060204" pitchFamily="34" charset="0"/>
              </a:rPr>
            </a:br>
            <a:r>
              <a:rPr lang="en-GB" altLang="en-US" sz="3500" b="1">
                <a:solidFill>
                  <a:srgbClr val="000000"/>
                </a:solidFill>
                <a:latin typeface="Calibri" panose="020F0502020204030204" pitchFamily="34" charset="0"/>
                <a:cs typeface="Calibri" panose="020F0502020204030204" pitchFamily="34" charset="0"/>
              </a:rPr>
              <a:t>Food Preparation and Nutrition GCSE</a:t>
            </a:r>
            <a:endParaRPr lang="en-GB" altLang="en-US" sz="3500" b="1">
              <a:latin typeface="Calibri" panose="020F0502020204030204" pitchFamily="34" charset="0"/>
              <a:cs typeface="Calibri" panose="020F0502020204030204" pitchFamily="34" charset="0"/>
            </a:endParaRPr>
          </a:p>
        </p:txBody>
      </p:sp>
      <p:grpSp>
        <p:nvGrpSpPr>
          <p:cNvPr id="9220" name="Group 9">
            <a:extLst>
              <a:ext uri="{FF2B5EF4-FFF2-40B4-BE49-F238E27FC236}">
                <a16:creationId xmlns:a16="http://schemas.microsoft.com/office/drawing/2014/main" id="{720F2ABF-3B5C-4992-85C7-D6143C6AAE72}"/>
              </a:ext>
            </a:extLst>
          </p:cNvPr>
          <p:cNvGrpSpPr>
            <a:grpSpLocks/>
          </p:cNvGrpSpPr>
          <p:nvPr/>
        </p:nvGrpSpPr>
        <p:grpSpPr bwMode="auto">
          <a:xfrm>
            <a:off x="138113" y="1268413"/>
            <a:ext cx="1952625" cy="5086350"/>
            <a:chOff x="100787" y="1412776"/>
            <a:chExt cx="2075724" cy="5157192"/>
          </a:xfrm>
        </p:grpSpPr>
        <p:pic>
          <p:nvPicPr>
            <p:cNvPr id="9221" name="Picture 10">
              <a:extLst>
                <a:ext uri="{FF2B5EF4-FFF2-40B4-BE49-F238E27FC236}">
                  <a16:creationId xmlns:a16="http://schemas.microsoft.com/office/drawing/2014/main" id="{A27D5595-02E8-4650-B1A5-CCC83D36AE0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787" y="1412776"/>
              <a:ext cx="2075723" cy="15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1">
              <a:extLst>
                <a:ext uri="{FF2B5EF4-FFF2-40B4-BE49-F238E27FC236}">
                  <a16:creationId xmlns:a16="http://schemas.microsoft.com/office/drawing/2014/main" id="{AC9CA107-AAF5-4913-8554-F8E81267F79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788" y="3212976"/>
              <a:ext cx="2075723" cy="15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2">
              <a:extLst>
                <a:ext uri="{FF2B5EF4-FFF2-40B4-BE49-F238E27FC236}">
                  <a16:creationId xmlns:a16="http://schemas.microsoft.com/office/drawing/2014/main" id="{E7528955-D3EE-40F2-8336-D63CF8A8005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0788" y="5013176"/>
              <a:ext cx="2075723" cy="15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Audio 3">
            <a:hlinkClick r:id="" action="ppaction://media"/>
            <a:extLst>
              <a:ext uri="{FF2B5EF4-FFF2-40B4-BE49-F238E27FC236}">
                <a16:creationId xmlns:a16="http://schemas.microsoft.com/office/drawing/2014/main" id="{21A7B712-37BF-4E5B-B51A-5312F4AABDE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256"/>
    </mc:Choice>
    <mc:Fallback xmlns="">
      <p:transition spd="slow" advTm="5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6863E-9465-452D-812E-A847A94606DE}"/>
              </a:ext>
            </a:extLst>
          </p:cNvPr>
          <p:cNvSpPr>
            <a:spLocks noGrp="1"/>
          </p:cNvSpPr>
          <p:nvPr>
            <p:ph type="title"/>
          </p:nvPr>
        </p:nvSpPr>
        <p:spPr>
          <a:xfrm>
            <a:off x="684213" y="0"/>
            <a:ext cx="8229600" cy="706438"/>
          </a:xfrm>
        </p:spPr>
        <p:txBody>
          <a:bodyPr>
            <a:normAutofit fontScale="90000"/>
          </a:bodyPr>
          <a:lstStyle/>
          <a:p>
            <a:pPr algn="ctr">
              <a:defRPr/>
            </a:pPr>
            <a:r>
              <a:rPr lang="en-GB" sz="4400" kern="1200" dirty="0">
                <a:solidFill>
                  <a:prstClr val="black"/>
                </a:solidFill>
                <a:latin typeface="Calibri" panose="020F0502020204030204" pitchFamily="34" charset="0"/>
                <a:cs typeface="Calibri" panose="020F0502020204030204" pitchFamily="34" charset="0"/>
              </a:rPr>
              <a:t>Skill level</a:t>
            </a:r>
            <a:endParaRPr lang="en-GB"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388E0DC-5B36-4DE0-B3B6-D9ECE4305B77}"/>
              </a:ext>
            </a:extLst>
          </p:cNvPr>
          <p:cNvSpPr>
            <a:spLocks noGrp="1"/>
          </p:cNvSpPr>
          <p:nvPr>
            <p:ph idx="1"/>
          </p:nvPr>
        </p:nvSpPr>
        <p:spPr>
          <a:xfrm>
            <a:off x="2124075" y="620713"/>
            <a:ext cx="9144000" cy="6337300"/>
          </a:xfrm>
        </p:spPr>
        <p:txBody>
          <a:bodyPr>
            <a:normAutofit fontScale="32500" lnSpcReduction="20000"/>
          </a:bodyPr>
          <a:lstStyle/>
          <a:p>
            <a:pPr marL="0" indent="0">
              <a:buFontTx/>
              <a:buNone/>
              <a:defRPr/>
            </a:pPr>
            <a:r>
              <a:rPr lang="en-GB" dirty="0"/>
              <a:t> </a:t>
            </a:r>
            <a:endParaRPr lang="en-GB" sz="4600" dirty="0"/>
          </a:p>
          <a:p>
            <a:pPr marL="0" indent="0">
              <a:buFontTx/>
              <a:buNone/>
              <a:defRPr/>
            </a:pPr>
            <a:r>
              <a:rPr lang="en-GB" sz="4600" b="1" dirty="0">
                <a:latin typeface="Calibri" panose="020F0502020204030204" pitchFamily="34" charset="0"/>
                <a:cs typeface="Calibri" panose="020F0502020204030204" pitchFamily="34" charset="0"/>
              </a:rPr>
              <a:t>Higher Level Skills: </a:t>
            </a:r>
          </a:p>
          <a:p>
            <a:pPr marL="0" indent="0">
              <a:buFontTx/>
              <a:buNone/>
              <a:defRPr/>
            </a:pPr>
            <a:r>
              <a:rPr lang="en-GB" sz="4600" b="1" dirty="0">
                <a:latin typeface="Calibri" panose="020F0502020204030204" pitchFamily="34" charset="0"/>
                <a:cs typeface="Calibri" panose="020F0502020204030204" pitchFamily="34" charset="0"/>
              </a:rPr>
              <a:t>•     Pastry making – short crust, pate </a:t>
            </a:r>
            <a:r>
              <a:rPr lang="en-GB" sz="4600" b="1" dirty="0" err="1">
                <a:latin typeface="Calibri" panose="020F0502020204030204" pitchFamily="34" charset="0"/>
                <a:cs typeface="Calibri" panose="020F0502020204030204" pitchFamily="34" charset="0"/>
              </a:rPr>
              <a:t>sucre</a:t>
            </a:r>
            <a:r>
              <a:rPr lang="en-GB" sz="4600" b="1" dirty="0">
                <a:latin typeface="Calibri" panose="020F0502020204030204" pitchFamily="34" charset="0"/>
                <a:cs typeface="Calibri" panose="020F0502020204030204" pitchFamily="34" charset="0"/>
              </a:rPr>
              <a:t>, choux.             </a:t>
            </a:r>
          </a:p>
          <a:p>
            <a:pPr marL="0" indent="0">
              <a:buFontTx/>
              <a:buNone/>
              <a:defRPr/>
            </a:pPr>
            <a:r>
              <a:rPr lang="en-GB" sz="4600" b="1" dirty="0">
                <a:latin typeface="Calibri" panose="020F0502020204030204" pitchFamily="34" charset="0"/>
                <a:cs typeface="Calibri" panose="020F0502020204030204" pitchFamily="34" charset="0"/>
              </a:rPr>
              <a:t>•     Roux based sauces </a:t>
            </a:r>
          </a:p>
          <a:p>
            <a:pPr marL="0" indent="0">
              <a:buFontTx/>
              <a:buNone/>
              <a:defRPr/>
            </a:pPr>
            <a:r>
              <a:rPr lang="en-GB" sz="4600" b="1" dirty="0">
                <a:latin typeface="Calibri" panose="020F0502020204030204" pitchFamily="34" charset="0"/>
                <a:cs typeface="Calibri" panose="020F0502020204030204" pitchFamily="34" charset="0"/>
              </a:rPr>
              <a:t>•     Meringues and </a:t>
            </a:r>
            <a:r>
              <a:rPr lang="en-GB" sz="4600" b="1" dirty="0" err="1">
                <a:latin typeface="Calibri" panose="020F0502020204030204" pitchFamily="34" charset="0"/>
                <a:cs typeface="Calibri" panose="020F0502020204030204" pitchFamily="34" charset="0"/>
              </a:rPr>
              <a:t>pavlovas</a:t>
            </a:r>
            <a:r>
              <a:rPr lang="en-GB" sz="4600" b="1" dirty="0">
                <a:latin typeface="Calibri" panose="020F0502020204030204" pitchFamily="34" charset="0"/>
                <a:cs typeface="Calibri" panose="020F0502020204030204" pitchFamily="34" charset="0"/>
              </a:rPr>
              <a:t> </a:t>
            </a:r>
          </a:p>
          <a:p>
            <a:pPr marL="0" indent="0">
              <a:buFontTx/>
              <a:buNone/>
              <a:defRPr/>
            </a:pPr>
            <a:r>
              <a:rPr lang="en-GB" sz="4600" b="1" dirty="0">
                <a:latin typeface="Calibri" panose="020F0502020204030204" pitchFamily="34" charset="0"/>
                <a:cs typeface="Calibri" panose="020F0502020204030204" pitchFamily="34" charset="0"/>
              </a:rPr>
              <a:t>•     Meat and fish cookery (using high risk foods and butchery skills) </a:t>
            </a:r>
          </a:p>
          <a:p>
            <a:pPr marL="0" indent="0">
              <a:buFontTx/>
              <a:buNone/>
              <a:defRPr/>
            </a:pPr>
            <a:r>
              <a:rPr lang="en-GB" sz="4600" b="1" dirty="0">
                <a:latin typeface="Calibri" panose="020F0502020204030204" pitchFamily="34" charset="0"/>
                <a:cs typeface="Calibri" panose="020F0502020204030204" pitchFamily="34" charset="0"/>
              </a:rPr>
              <a:t>•     Decorated cakes and gateaux </a:t>
            </a:r>
          </a:p>
          <a:p>
            <a:pPr marL="0" indent="0">
              <a:buFontTx/>
              <a:buNone/>
              <a:defRPr/>
            </a:pPr>
            <a:r>
              <a:rPr lang="en-GB" sz="4600" b="1" dirty="0">
                <a:latin typeface="Calibri" panose="020F0502020204030204" pitchFamily="34" charset="0"/>
                <a:cs typeface="Calibri" panose="020F0502020204030204" pitchFamily="34" charset="0"/>
              </a:rPr>
              <a:t>•     Rich yeast </a:t>
            </a:r>
            <a:r>
              <a:rPr lang="en-GB" sz="4600" b="1" dirty="0" err="1">
                <a:latin typeface="Calibri" panose="020F0502020204030204" pitchFamily="34" charset="0"/>
                <a:cs typeface="Calibri" panose="020F0502020204030204" pitchFamily="34" charset="0"/>
              </a:rPr>
              <a:t>doughs</a:t>
            </a:r>
            <a:r>
              <a:rPr lang="en-GB" sz="4600" b="1" dirty="0">
                <a:latin typeface="Calibri" panose="020F0502020204030204" pitchFamily="34" charset="0"/>
                <a:cs typeface="Calibri" panose="020F0502020204030204" pitchFamily="34" charset="0"/>
              </a:rPr>
              <a:t> </a:t>
            </a:r>
          </a:p>
          <a:p>
            <a:pPr marL="0" indent="0">
              <a:buFontTx/>
              <a:buNone/>
              <a:defRPr/>
            </a:pPr>
            <a:r>
              <a:rPr lang="en-GB" sz="4600" b="1" dirty="0">
                <a:latin typeface="Calibri" panose="020F0502020204030204" pitchFamily="34" charset="0"/>
                <a:cs typeface="Calibri" panose="020F0502020204030204" pitchFamily="34" charset="0"/>
              </a:rPr>
              <a:t>•     Complex accompaniments and garnishes </a:t>
            </a:r>
          </a:p>
          <a:p>
            <a:pPr marL="0" indent="0">
              <a:buFontTx/>
              <a:buNone/>
              <a:defRPr/>
            </a:pPr>
            <a:r>
              <a:rPr lang="en-GB" sz="4600" b="1" dirty="0">
                <a:latin typeface="Calibri" panose="020F0502020204030204" pitchFamily="34" charset="0"/>
                <a:cs typeface="Calibri" panose="020F0502020204030204" pitchFamily="34" charset="0"/>
              </a:rPr>
              <a:t> </a:t>
            </a:r>
          </a:p>
          <a:p>
            <a:pPr marL="0" indent="0">
              <a:buFontTx/>
              <a:buNone/>
              <a:defRPr/>
            </a:pPr>
            <a:r>
              <a:rPr lang="en-GB" sz="4600" b="1" dirty="0">
                <a:latin typeface="Calibri" panose="020F0502020204030204" pitchFamily="34" charset="0"/>
                <a:cs typeface="Calibri" panose="020F0502020204030204" pitchFamily="34" charset="0"/>
              </a:rPr>
              <a:t>Medium Skills: </a:t>
            </a:r>
          </a:p>
          <a:p>
            <a:pPr marL="0" indent="0">
              <a:buFontTx/>
              <a:buNone/>
              <a:defRPr/>
            </a:pPr>
            <a:r>
              <a:rPr lang="en-GB" sz="4600" b="1" dirty="0">
                <a:latin typeface="Calibri" panose="020F0502020204030204" pitchFamily="34" charset="0"/>
                <a:cs typeface="Calibri" panose="020F0502020204030204" pitchFamily="34" charset="0"/>
              </a:rPr>
              <a:t>•     Puff pastry items that need shaping but use ready-made pastry.   </a:t>
            </a:r>
          </a:p>
          <a:p>
            <a:pPr marL="0" indent="0">
              <a:buFontTx/>
              <a:buNone/>
              <a:defRPr/>
            </a:pPr>
            <a:r>
              <a:rPr lang="en-GB" sz="4600" b="1" dirty="0">
                <a:latin typeface="Calibri" panose="020F0502020204030204" pitchFamily="34" charset="0"/>
                <a:cs typeface="Calibri" panose="020F0502020204030204" pitchFamily="34" charset="0"/>
              </a:rPr>
              <a:t>•     Vegetable and fruit dishes requiring even sizes  e.g. fruit salad, </a:t>
            </a:r>
          </a:p>
          <a:p>
            <a:pPr marL="0" indent="0">
              <a:buFontTx/>
              <a:buNone/>
              <a:defRPr/>
            </a:pPr>
            <a:r>
              <a:rPr lang="en-GB" sz="4600" b="1" dirty="0">
                <a:latin typeface="Calibri" panose="020F0502020204030204" pitchFamily="34" charset="0"/>
                <a:cs typeface="Calibri" panose="020F0502020204030204" pitchFamily="34" charset="0"/>
              </a:rPr>
              <a:t>       stir fry showing competent knife skills </a:t>
            </a:r>
          </a:p>
          <a:p>
            <a:pPr marL="0" indent="0">
              <a:buFontTx/>
              <a:buNone/>
              <a:defRPr/>
            </a:pPr>
            <a:r>
              <a:rPr lang="en-GB" sz="4600" b="1" dirty="0">
                <a:latin typeface="Calibri" panose="020F0502020204030204" pitchFamily="34" charset="0"/>
                <a:cs typeface="Calibri" panose="020F0502020204030204" pitchFamily="34" charset="0"/>
              </a:rPr>
              <a:t>•     Cheesecakes and similar desserts. </a:t>
            </a:r>
          </a:p>
          <a:p>
            <a:pPr marL="0" indent="0">
              <a:buFontTx/>
              <a:buNone/>
              <a:defRPr/>
            </a:pPr>
            <a:r>
              <a:rPr lang="en-GB" sz="4600" b="1" dirty="0">
                <a:latin typeface="Calibri" panose="020F0502020204030204" pitchFamily="34" charset="0"/>
                <a:cs typeface="Calibri" panose="020F0502020204030204" pitchFamily="34" charset="0"/>
              </a:rPr>
              <a:t>•     Simple sauces e.g. red wine sauce. </a:t>
            </a:r>
          </a:p>
          <a:p>
            <a:pPr marL="0" indent="0">
              <a:buFontTx/>
              <a:buNone/>
              <a:defRPr/>
            </a:pPr>
            <a:r>
              <a:rPr lang="en-GB" sz="4600" b="1" dirty="0">
                <a:latin typeface="Calibri" panose="020F0502020204030204" pitchFamily="34" charset="0"/>
                <a:cs typeface="Calibri" panose="020F0502020204030204" pitchFamily="34" charset="0"/>
              </a:rPr>
              <a:t>•     Simple cakes, biscuits, cookies and scones. </a:t>
            </a:r>
          </a:p>
          <a:p>
            <a:pPr marL="0" indent="0">
              <a:buFontTx/>
              <a:buNone/>
              <a:defRPr/>
            </a:pPr>
            <a:r>
              <a:rPr lang="en-GB" sz="4600" b="1" dirty="0">
                <a:latin typeface="Calibri" panose="020F0502020204030204" pitchFamily="34" charset="0"/>
                <a:cs typeface="Calibri" panose="020F0502020204030204" pitchFamily="34" charset="0"/>
              </a:rPr>
              <a:t>•     Basic bread </a:t>
            </a:r>
            <a:r>
              <a:rPr lang="en-GB" sz="4600" b="1" dirty="0" err="1">
                <a:latin typeface="Calibri" panose="020F0502020204030204" pitchFamily="34" charset="0"/>
                <a:cs typeface="Calibri" panose="020F0502020204030204" pitchFamily="34" charset="0"/>
              </a:rPr>
              <a:t>doughs</a:t>
            </a:r>
            <a:r>
              <a:rPr lang="en-GB" sz="4600" b="1" dirty="0">
                <a:latin typeface="Calibri" panose="020F0502020204030204" pitchFamily="34" charset="0"/>
                <a:cs typeface="Calibri" panose="020F0502020204030204" pitchFamily="34" charset="0"/>
              </a:rPr>
              <a:t>. </a:t>
            </a:r>
          </a:p>
          <a:p>
            <a:pPr marL="0" indent="0">
              <a:buFontTx/>
              <a:buNone/>
              <a:defRPr/>
            </a:pPr>
            <a:endParaRPr lang="en-GB" sz="4600" b="1" dirty="0">
              <a:latin typeface="Calibri" panose="020F0502020204030204" pitchFamily="34" charset="0"/>
              <a:cs typeface="Calibri" panose="020F0502020204030204" pitchFamily="34" charset="0"/>
            </a:endParaRPr>
          </a:p>
          <a:p>
            <a:pPr marL="0" indent="0">
              <a:buFontTx/>
              <a:buNone/>
              <a:defRPr/>
            </a:pPr>
            <a:r>
              <a:rPr lang="en-GB" sz="4600" b="1" dirty="0">
                <a:latin typeface="Calibri" panose="020F0502020204030204" pitchFamily="34" charset="0"/>
                <a:cs typeface="Calibri" panose="020F0502020204030204" pitchFamily="34" charset="0"/>
              </a:rPr>
              <a:t>Basic Skills:                   </a:t>
            </a:r>
          </a:p>
          <a:p>
            <a:pPr marL="0" indent="0">
              <a:buFontTx/>
              <a:buNone/>
              <a:defRPr/>
            </a:pPr>
            <a:r>
              <a:rPr lang="en-GB" sz="4600" b="1" dirty="0">
                <a:latin typeface="Calibri" panose="020F0502020204030204" pitchFamily="34" charset="0"/>
                <a:cs typeface="Calibri" panose="020F0502020204030204" pitchFamily="34" charset="0"/>
              </a:rPr>
              <a:t>•     Crumbles. </a:t>
            </a:r>
          </a:p>
          <a:p>
            <a:pPr marL="0" indent="0">
              <a:buFontTx/>
              <a:buNone/>
              <a:defRPr/>
            </a:pPr>
            <a:r>
              <a:rPr lang="en-GB" sz="4600" b="1" dirty="0">
                <a:latin typeface="Calibri" panose="020F0502020204030204" pitchFamily="34" charset="0"/>
                <a:cs typeface="Calibri" panose="020F0502020204030204" pitchFamily="34" charset="0"/>
              </a:rPr>
              <a:t>•     Sandwiches. </a:t>
            </a:r>
          </a:p>
          <a:p>
            <a:pPr marL="0" indent="0">
              <a:buFontTx/>
              <a:buNone/>
              <a:defRPr/>
            </a:pPr>
            <a:r>
              <a:rPr lang="en-GB" sz="4600" b="1" dirty="0">
                <a:latin typeface="Calibri" panose="020F0502020204030204" pitchFamily="34" charset="0"/>
                <a:cs typeface="Calibri" panose="020F0502020204030204" pitchFamily="34" charset="0"/>
              </a:rPr>
              <a:t>•     Pizza with ready-made base. </a:t>
            </a:r>
          </a:p>
          <a:p>
            <a:pPr marL="0" indent="0">
              <a:buFontTx/>
              <a:buNone/>
              <a:defRPr/>
            </a:pPr>
            <a:r>
              <a:rPr lang="en-GB" sz="4600" b="1" dirty="0">
                <a:latin typeface="Calibri" panose="020F0502020204030204" pitchFamily="34" charset="0"/>
                <a:cs typeface="Calibri" panose="020F0502020204030204" pitchFamily="34" charset="0"/>
              </a:rPr>
              <a:t>•     Jacket potatoes. </a:t>
            </a:r>
          </a:p>
          <a:p>
            <a:pPr marL="0" indent="0">
              <a:buFontTx/>
              <a:buNone/>
              <a:defRPr/>
            </a:pPr>
            <a:r>
              <a:rPr lang="en-GB" sz="4600" b="1" dirty="0">
                <a:latin typeface="Calibri" panose="020F0502020204030204" pitchFamily="34" charset="0"/>
                <a:cs typeface="Calibri" panose="020F0502020204030204" pitchFamily="34" charset="0"/>
              </a:rPr>
              <a:t>•     Simple salads. </a:t>
            </a:r>
          </a:p>
          <a:p>
            <a:pPr marL="0" indent="0">
              <a:buFontTx/>
              <a:buNone/>
              <a:defRPr/>
            </a:pPr>
            <a:r>
              <a:rPr lang="en-GB" sz="4600" b="1" dirty="0">
                <a:latin typeface="Calibri" panose="020F0502020204030204" pitchFamily="34" charset="0"/>
                <a:cs typeface="Calibri" panose="020F0502020204030204" pitchFamily="34" charset="0"/>
              </a:rPr>
              <a:t>•     Assembling products e.g. using prepared sauces, </a:t>
            </a:r>
          </a:p>
          <a:p>
            <a:pPr marL="0" indent="0">
              <a:buFontTx/>
              <a:buNone/>
              <a:defRPr/>
            </a:pPr>
            <a:r>
              <a:rPr lang="en-GB" sz="4600" b="1" dirty="0">
                <a:latin typeface="Calibri" panose="020F0502020204030204" pitchFamily="34" charset="0"/>
                <a:cs typeface="Calibri" panose="020F0502020204030204" pitchFamily="34" charset="0"/>
              </a:rPr>
              <a:t>       bought meringue nests, etc.      </a:t>
            </a:r>
          </a:p>
          <a:p>
            <a:pPr marL="0" indent="0">
              <a:buFontTx/>
              <a:buNone/>
              <a:defRPr/>
            </a:pPr>
            <a:endParaRPr lang="en-GB" dirty="0"/>
          </a:p>
        </p:txBody>
      </p:sp>
      <p:grpSp>
        <p:nvGrpSpPr>
          <p:cNvPr id="19460" name="Group 7">
            <a:extLst>
              <a:ext uri="{FF2B5EF4-FFF2-40B4-BE49-F238E27FC236}">
                <a16:creationId xmlns:a16="http://schemas.microsoft.com/office/drawing/2014/main" id="{F1F696FC-1298-4701-877B-9D71CA5ABABE}"/>
              </a:ext>
            </a:extLst>
          </p:cNvPr>
          <p:cNvGrpSpPr>
            <a:grpSpLocks/>
          </p:cNvGrpSpPr>
          <p:nvPr/>
        </p:nvGrpSpPr>
        <p:grpSpPr bwMode="auto">
          <a:xfrm>
            <a:off x="138113" y="1412875"/>
            <a:ext cx="1841500" cy="4730750"/>
            <a:chOff x="137354" y="1196752"/>
            <a:chExt cx="2065863" cy="4947281"/>
          </a:xfrm>
        </p:grpSpPr>
        <p:pic>
          <p:nvPicPr>
            <p:cNvPr id="19461" name="Picture 8">
              <a:extLst>
                <a:ext uri="{FF2B5EF4-FFF2-40B4-BE49-F238E27FC236}">
                  <a16:creationId xmlns:a16="http://schemas.microsoft.com/office/drawing/2014/main" id="{2ED465F8-1740-489D-AF46-9088BCBBFB0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463" y="1196752"/>
              <a:ext cx="2058754" cy="154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9">
              <a:extLst>
                <a:ext uri="{FF2B5EF4-FFF2-40B4-BE49-F238E27FC236}">
                  <a16:creationId xmlns:a16="http://schemas.microsoft.com/office/drawing/2014/main" id="{67239C4D-9DCE-4595-A4AB-98EF1CB9A13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7354" y="2898359"/>
              <a:ext cx="2058754" cy="154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0">
              <a:extLst>
                <a:ext uri="{FF2B5EF4-FFF2-40B4-BE49-F238E27FC236}">
                  <a16:creationId xmlns:a16="http://schemas.microsoft.com/office/drawing/2014/main" id="{4081E654-8A4F-4A96-A235-E95C6B52589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7354" y="4599967"/>
              <a:ext cx="2058754" cy="154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Audio 6">
            <a:hlinkClick r:id="" action="ppaction://media"/>
            <a:extLst>
              <a:ext uri="{FF2B5EF4-FFF2-40B4-BE49-F238E27FC236}">
                <a16:creationId xmlns:a16="http://schemas.microsoft.com/office/drawing/2014/main" id="{502A57C0-2027-40EF-BFC5-F6330BB7E2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616"/>
    </mc:Choice>
    <mc:Fallback xmlns="">
      <p:transition spd="slow" advTm="29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4274FB0B-4781-436D-98C4-83E7AFA747CB}"/>
              </a:ext>
            </a:extLst>
          </p:cNvPr>
          <p:cNvSpPr>
            <a:spLocks noChangeArrowheads="1"/>
          </p:cNvSpPr>
          <p:nvPr/>
        </p:nvSpPr>
        <p:spPr bwMode="auto">
          <a:xfrm>
            <a:off x="2124075" y="981075"/>
            <a:ext cx="6769100" cy="584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GB" altLang="en-US" sz="1800" b="1" u="sng">
                <a:latin typeface="Calibri" panose="020F0502020204030204" pitchFamily="34" charset="0"/>
                <a:cs typeface="Calibri" panose="020F0502020204030204" pitchFamily="34" charset="0"/>
              </a:rPr>
              <a:t>Summary of Assessment</a:t>
            </a:r>
          </a:p>
          <a:p>
            <a:pPr>
              <a:spcBef>
                <a:spcPct val="0"/>
              </a:spcBef>
              <a:buFontTx/>
              <a:buNone/>
            </a:pPr>
            <a:endParaRPr lang="en-GB" altLang="en-US" sz="1400" b="1">
              <a:latin typeface="Calibri" panose="020F0502020204030204" pitchFamily="34" charset="0"/>
              <a:cs typeface="Calibri" panose="020F0502020204030204" pitchFamily="34" charset="0"/>
            </a:endParaRPr>
          </a:p>
          <a:p>
            <a:pPr algn="ctr">
              <a:spcBef>
                <a:spcPct val="0"/>
              </a:spcBef>
              <a:buFontTx/>
              <a:buNone/>
            </a:pPr>
            <a:r>
              <a:rPr lang="en-GB" altLang="en-US" sz="1400">
                <a:latin typeface="Calibri" panose="020F0502020204030204" pitchFamily="34" charset="0"/>
                <a:cs typeface="Calibri" panose="020F0502020204030204" pitchFamily="34" charset="0"/>
              </a:rPr>
              <a:t> </a:t>
            </a:r>
            <a:r>
              <a:rPr lang="en-GB" altLang="en-US" sz="1800" b="1">
                <a:latin typeface="Calibri" panose="020F0502020204030204" pitchFamily="34" charset="0"/>
                <a:cs typeface="Calibri" panose="020F0502020204030204" pitchFamily="34" charset="0"/>
              </a:rPr>
              <a:t>This course is broken down into two components:</a:t>
            </a:r>
          </a:p>
          <a:p>
            <a:pPr>
              <a:spcBef>
                <a:spcPct val="0"/>
              </a:spcBef>
              <a:buFontTx/>
              <a:buNone/>
            </a:pPr>
            <a:endParaRPr lang="en-GB" altLang="en-US" sz="1800" b="1">
              <a:latin typeface="Calibri" panose="020F0502020204030204" pitchFamily="34" charset="0"/>
              <a:cs typeface="Calibri" panose="020F0502020204030204" pitchFamily="34" charset="0"/>
            </a:endParaRPr>
          </a:p>
          <a:p>
            <a:pPr>
              <a:spcBef>
                <a:spcPct val="0"/>
              </a:spcBef>
              <a:buFontTx/>
              <a:buNone/>
            </a:pPr>
            <a:r>
              <a:rPr lang="en-GB" altLang="en-US" sz="1800" b="1">
                <a:latin typeface="Calibri" panose="020F0502020204030204" pitchFamily="34" charset="0"/>
                <a:cs typeface="Calibri" panose="020F0502020204030204" pitchFamily="34" charset="0"/>
              </a:rPr>
              <a:t>Component 1: Principles of Food Preparation and Nutrition. </a:t>
            </a:r>
          </a:p>
          <a:p>
            <a:pPr>
              <a:spcBef>
                <a:spcPct val="0"/>
              </a:spcBef>
              <a:buFontTx/>
              <a:buNone/>
            </a:pPr>
            <a:endParaRPr lang="en-GB" altLang="en-US" sz="1800">
              <a:latin typeface="Calibri" panose="020F0502020204030204" pitchFamily="34" charset="0"/>
              <a:cs typeface="Calibri" panose="020F0502020204030204" pitchFamily="34" charset="0"/>
            </a:endParaRPr>
          </a:p>
          <a:p>
            <a:pPr>
              <a:spcBef>
                <a:spcPct val="0"/>
              </a:spcBef>
              <a:buFontTx/>
              <a:buNone/>
            </a:pPr>
            <a:r>
              <a:rPr lang="en-GB" altLang="en-US" sz="1800">
                <a:latin typeface="Calibri" panose="020F0502020204030204" pitchFamily="34" charset="0"/>
                <a:cs typeface="Calibri" panose="020F0502020204030204" pitchFamily="34" charset="0"/>
              </a:rPr>
              <a:t>Written examination: 1 hour 45 minutes 50% of qualification</a:t>
            </a:r>
          </a:p>
          <a:p>
            <a:pPr>
              <a:spcBef>
                <a:spcPct val="0"/>
              </a:spcBef>
              <a:buFontTx/>
              <a:buNone/>
            </a:pPr>
            <a:r>
              <a:rPr lang="en-GB" altLang="en-US" sz="1800">
                <a:latin typeface="Calibri" panose="020F0502020204030204" pitchFamily="34" charset="0"/>
                <a:cs typeface="Calibri" panose="020F0502020204030204" pitchFamily="34" charset="0"/>
              </a:rPr>
              <a:t>Section A: questions based on stimulus material. </a:t>
            </a:r>
          </a:p>
          <a:p>
            <a:pPr>
              <a:spcBef>
                <a:spcPct val="0"/>
              </a:spcBef>
              <a:buFontTx/>
              <a:buNone/>
            </a:pPr>
            <a:r>
              <a:rPr lang="en-GB" altLang="en-US" sz="1800">
                <a:latin typeface="Calibri" panose="020F0502020204030204" pitchFamily="34" charset="0"/>
                <a:cs typeface="Calibri" panose="020F0502020204030204" pitchFamily="34" charset="0"/>
              </a:rPr>
              <a:t>Section B: structured, short and extended response questions to assess content related to food preparation and nutrition.</a:t>
            </a:r>
          </a:p>
          <a:p>
            <a:pPr>
              <a:spcBef>
                <a:spcPct val="0"/>
              </a:spcBef>
              <a:buFontTx/>
              <a:buNone/>
            </a:pPr>
            <a:endParaRPr lang="en-GB" altLang="en-US" sz="1800">
              <a:latin typeface="Calibri" panose="020F0502020204030204" pitchFamily="34" charset="0"/>
              <a:cs typeface="Calibri" panose="020F0502020204030204" pitchFamily="34" charset="0"/>
            </a:endParaRPr>
          </a:p>
          <a:p>
            <a:pPr>
              <a:spcBef>
                <a:spcPct val="0"/>
              </a:spcBef>
              <a:buFontTx/>
              <a:buNone/>
            </a:pPr>
            <a:r>
              <a:rPr lang="en-GB" altLang="en-US" sz="1800" b="1">
                <a:latin typeface="Calibri" panose="020F0502020204030204" pitchFamily="34" charset="0"/>
                <a:cs typeface="Calibri" panose="020F0502020204030204" pitchFamily="34" charset="0"/>
              </a:rPr>
              <a:t>Component 2: Food Preparation and Nutrition in Action.</a:t>
            </a:r>
          </a:p>
          <a:p>
            <a:pPr>
              <a:spcBef>
                <a:spcPct val="0"/>
              </a:spcBef>
              <a:buFontTx/>
              <a:buNone/>
            </a:pPr>
            <a:endParaRPr lang="en-GB" altLang="en-US" sz="1800" b="1">
              <a:latin typeface="Calibri" panose="020F0502020204030204" pitchFamily="34" charset="0"/>
              <a:cs typeface="Calibri" panose="020F0502020204030204" pitchFamily="34" charset="0"/>
            </a:endParaRPr>
          </a:p>
          <a:p>
            <a:pPr>
              <a:spcBef>
                <a:spcPct val="0"/>
              </a:spcBef>
              <a:buFontTx/>
              <a:buNone/>
            </a:pPr>
            <a:r>
              <a:rPr lang="en-GB" altLang="en-US" sz="1800">
                <a:latin typeface="Calibri" panose="020F0502020204030204" pitchFamily="34" charset="0"/>
                <a:cs typeface="Calibri" panose="020F0502020204030204" pitchFamily="34" charset="0"/>
              </a:rPr>
              <a:t>Non-examination assessment. Internally assessed, externally moderated </a:t>
            </a:r>
          </a:p>
          <a:p>
            <a:pPr>
              <a:spcBef>
                <a:spcPct val="0"/>
              </a:spcBef>
              <a:buFontTx/>
              <a:buNone/>
            </a:pPr>
            <a:r>
              <a:rPr lang="en-GB" altLang="en-US" sz="1800">
                <a:latin typeface="Calibri" panose="020F0502020204030204" pitchFamily="34" charset="0"/>
                <a:cs typeface="Calibri" panose="020F0502020204030204" pitchFamily="34" charset="0"/>
              </a:rPr>
              <a:t>Assessment 1: 8 hours 15% of qualification</a:t>
            </a:r>
          </a:p>
          <a:p>
            <a:pPr>
              <a:spcBef>
                <a:spcPct val="0"/>
              </a:spcBef>
              <a:buFontTx/>
              <a:buNone/>
            </a:pPr>
            <a:r>
              <a:rPr lang="en-GB" altLang="en-US" sz="1800">
                <a:latin typeface="Calibri" panose="020F0502020204030204" pitchFamily="34" charset="0"/>
                <a:cs typeface="Calibri" panose="020F0502020204030204" pitchFamily="34" charset="0"/>
              </a:rPr>
              <a:t>Assessment 2: 12 hours 35% of qualification</a:t>
            </a:r>
          </a:p>
          <a:p>
            <a:pPr>
              <a:spcBef>
                <a:spcPct val="0"/>
              </a:spcBef>
              <a:buFontTx/>
              <a:buNone/>
            </a:pPr>
            <a:endParaRPr lang="en-GB" altLang="en-US" sz="1800">
              <a:latin typeface="Calibri" panose="020F0502020204030204" pitchFamily="34" charset="0"/>
              <a:cs typeface="Calibri" panose="020F0502020204030204" pitchFamily="34" charset="0"/>
            </a:endParaRPr>
          </a:p>
          <a:p>
            <a:pPr>
              <a:spcBef>
                <a:spcPct val="0"/>
              </a:spcBef>
              <a:buFontTx/>
              <a:buNone/>
            </a:pPr>
            <a:endParaRPr lang="en-GB" altLang="en-US" sz="1800" b="1">
              <a:latin typeface="Calibri" panose="020F0502020204030204" pitchFamily="34" charset="0"/>
              <a:cs typeface="Calibri" panose="020F0502020204030204" pitchFamily="34" charset="0"/>
            </a:endParaRPr>
          </a:p>
          <a:p>
            <a:pPr>
              <a:spcBef>
                <a:spcPct val="0"/>
              </a:spcBef>
              <a:buFontTx/>
              <a:buNone/>
            </a:pPr>
            <a:endParaRPr lang="en-GB" altLang="en-US" sz="1200" b="1">
              <a:cs typeface="Times New Roman" panose="02020603050405020304" pitchFamily="18" charset="0"/>
            </a:endParaRPr>
          </a:p>
          <a:p>
            <a:pPr>
              <a:spcBef>
                <a:spcPct val="0"/>
              </a:spcBef>
              <a:buFontTx/>
              <a:buNone/>
            </a:pPr>
            <a:endParaRPr lang="en-GB" altLang="en-US" sz="2400"/>
          </a:p>
        </p:txBody>
      </p:sp>
      <p:sp>
        <p:nvSpPr>
          <p:cNvPr id="13315" name="Rectangle 4">
            <a:extLst>
              <a:ext uri="{FF2B5EF4-FFF2-40B4-BE49-F238E27FC236}">
                <a16:creationId xmlns:a16="http://schemas.microsoft.com/office/drawing/2014/main" id="{53B637A4-2B02-40F0-89CD-2B3EAD867425}"/>
              </a:ext>
            </a:extLst>
          </p:cNvPr>
          <p:cNvSpPr txBox="1">
            <a:spLocks noChangeArrowheads="1"/>
          </p:cNvSpPr>
          <p:nvPr/>
        </p:nvSpPr>
        <p:spPr bwMode="auto">
          <a:xfrm>
            <a:off x="1835150" y="-311150"/>
            <a:ext cx="7669213" cy="747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br>
              <a:rPr lang="en-GB" altLang="en-US" sz="4000">
                <a:solidFill>
                  <a:srgbClr val="000000"/>
                </a:solidFill>
                <a:latin typeface="Haettenschweiler" panose="020B0706040902060204" pitchFamily="34" charset="0"/>
              </a:rPr>
            </a:br>
            <a:r>
              <a:rPr lang="en-GB" altLang="en-US" sz="3500" b="1">
                <a:solidFill>
                  <a:srgbClr val="000000"/>
                </a:solidFill>
                <a:latin typeface="Calibri" panose="020F0502020204030204" pitchFamily="34" charset="0"/>
                <a:cs typeface="Calibri" panose="020F0502020204030204" pitchFamily="34" charset="0"/>
              </a:rPr>
              <a:t>Food Preparation and Nutrition GCSE</a:t>
            </a:r>
            <a:endParaRPr lang="en-GB" altLang="en-US" sz="3500" b="1">
              <a:latin typeface="Calibri" panose="020F0502020204030204" pitchFamily="34" charset="0"/>
              <a:cs typeface="Calibri" panose="020F0502020204030204" pitchFamily="34" charset="0"/>
            </a:endParaRPr>
          </a:p>
        </p:txBody>
      </p:sp>
      <p:grpSp>
        <p:nvGrpSpPr>
          <p:cNvPr id="13316" name="Group 11">
            <a:extLst>
              <a:ext uri="{FF2B5EF4-FFF2-40B4-BE49-F238E27FC236}">
                <a16:creationId xmlns:a16="http://schemas.microsoft.com/office/drawing/2014/main" id="{99B35B8E-F51C-432D-AD53-5814AC7BB588}"/>
              </a:ext>
            </a:extLst>
          </p:cNvPr>
          <p:cNvGrpSpPr>
            <a:grpSpLocks/>
          </p:cNvGrpSpPr>
          <p:nvPr/>
        </p:nvGrpSpPr>
        <p:grpSpPr bwMode="auto">
          <a:xfrm>
            <a:off x="250825" y="1398588"/>
            <a:ext cx="1879600" cy="5013325"/>
            <a:chOff x="100787" y="1412776"/>
            <a:chExt cx="2075724" cy="5157192"/>
          </a:xfrm>
        </p:grpSpPr>
        <p:pic>
          <p:nvPicPr>
            <p:cNvPr id="13317" name="Picture 12">
              <a:extLst>
                <a:ext uri="{FF2B5EF4-FFF2-40B4-BE49-F238E27FC236}">
                  <a16:creationId xmlns:a16="http://schemas.microsoft.com/office/drawing/2014/main" id="{50C49724-746A-45BE-A88A-85DEDA30311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787" y="1412776"/>
              <a:ext cx="2075723" cy="15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3">
              <a:extLst>
                <a:ext uri="{FF2B5EF4-FFF2-40B4-BE49-F238E27FC236}">
                  <a16:creationId xmlns:a16="http://schemas.microsoft.com/office/drawing/2014/main" id="{10C084EE-A28B-493B-941C-066513A8C85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788" y="3212976"/>
              <a:ext cx="2075723" cy="15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4">
              <a:extLst>
                <a:ext uri="{FF2B5EF4-FFF2-40B4-BE49-F238E27FC236}">
                  <a16:creationId xmlns:a16="http://schemas.microsoft.com/office/drawing/2014/main" id="{7D9C4EDF-7632-47C3-82CE-08A29CC5352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0788" y="5013176"/>
              <a:ext cx="2075723" cy="15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Audio 3">
            <a:hlinkClick r:id="" action="ppaction://media"/>
            <a:extLst>
              <a:ext uri="{FF2B5EF4-FFF2-40B4-BE49-F238E27FC236}">
                <a16:creationId xmlns:a16="http://schemas.microsoft.com/office/drawing/2014/main" id="{CCBE840F-6FE3-49A5-92E7-82D35CC4E0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107"/>
    </mc:Choice>
    <mc:Fallback xmlns="">
      <p:transition spd="slow" advTm="67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5F9F2BC7-D2D5-43F7-BEE5-EAE74D1D5E11}"/>
              </a:ext>
            </a:extLst>
          </p:cNvPr>
          <p:cNvSpPr>
            <a:spLocks noChangeArrowheads="1"/>
          </p:cNvSpPr>
          <p:nvPr/>
        </p:nvSpPr>
        <p:spPr bwMode="auto">
          <a:xfrm>
            <a:off x="1979613" y="476250"/>
            <a:ext cx="7164387"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GB" altLang="en-US" sz="1700" b="1" u="sng">
                <a:solidFill>
                  <a:srgbClr val="000000"/>
                </a:solidFill>
                <a:latin typeface="Calibri" panose="020F0502020204030204" pitchFamily="34" charset="0"/>
                <a:cs typeface="Calibri" panose="020F0502020204030204" pitchFamily="34" charset="0"/>
              </a:rPr>
              <a:t>Component 2 Non Examined Assessment (NEA) tasks </a:t>
            </a:r>
          </a:p>
          <a:p>
            <a:pPr>
              <a:spcBef>
                <a:spcPct val="0"/>
              </a:spcBef>
              <a:buFontTx/>
              <a:buNone/>
            </a:pPr>
            <a:r>
              <a:rPr lang="en-GB" altLang="en-US" sz="1600" b="1" u="sng">
                <a:solidFill>
                  <a:srgbClr val="000000"/>
                </a:solidFill>
                <a:latin typeface="Calibri" panose="020F0502020204030204" pitchFamily="34" charset="0"/>
                <a:cs typeface="Calibri" panose="020F0502020204030204" pitchFamily="34" charset="0"/>
              </a:rPr>
              <a:t>Assessment 1: 8 hours 15% of qualification</a:t>
            </a:r>
          </a:p>
          <a:p>
            <a:r>
              <a:rPr lang="en-GB" altLang="en-US" sz="1600" b="1">
                <a:solidFill>
                  <a:srgbClr val="000000"/>
                </a:solidFill>
                <a:latin typeface="Calibri" panose="020F0502020204030204" pitchFamily="34" charset="0"/>
                <a:cs typeface="Calibri" panose="020F0502020204030204" pitchFamily="34" charset="0"/>
              </a:rPr>
              <a:t>Task 1: </a:t>
            </a:r>
            <a:endParaRPr lang="en-GB" altLang="en-US" sz="1600">
              <a:solidFill>
                <a:srgbClr val="000000"/>
              </a:solidFill>
              <a:latin typeface="Calibri" panose="020F0502020204030204" pitchFamily="34" charset="0"/>
              <a:cs typeface="Calibri" panose="020F0502020204030204" pitchFamily="34" charset="0"/>
            </a:endParaRPr>
          </a:p>
          <a:p>
            <a:pPr>
              <a:buFontTx/>
              <a:buNone/>
            </a:pPr>
            <a:r>
              <a:rPr lang="en-GB" altLang="en-US" sz="1600">
                <a:solidFill>
                  <a:srgbClr val="000000"/>
                </a:solidFill>
                <a:latin typeface="Calibri" panose="020F0502020204030204" pitchFamily="34" charset="0"/>
                <a:cs typeface="Calibri" panose="020F0502020204030204" pitchFamily="34" charset="0"/>
              </a:rPr>
              <a:t>Sugar is a main ingredient in cakes; however, as a nation we are encouraged to consume less sugar. Investigate the working characteristics and the functional properties of sugar as an ingredient for cakes. Research whether it is possible to reduce the sugar content or use alternative ingredients without adversely affecting the result.</a:t>
            </a:r>
          </a:p>
          <a:p>
            <a:pPr>
              <a:buFontTx/>
              <a:buNone/>
            </a:pPr>
            <a:r>
              <a:rPr lang="en-GB" altLang="en-US" sz="1600" b="1">
                <a:solidFill>
                  <a:srgbClr val="000000"/>
                </a:solidFill>
                <a:latin typeface="Calibri" panose="020F0502020204030204" pitchFamily="34" charset="0"/>
                <a:cs typeface="Calibri" panose="020F0502020204030204" pitchFamily="34" charset="0"/>
              </a:rPr>
              <a:t>Or Task 2:</a:t>
            </a:r>
            <a:r>
              <a:rPr lang="en-GB" altLang="en-US" sz="1600">
                <a:solidFill>
                  <a:srgbClr val="000000"/>
                </a:solidFill>
                <a:latin typeface="Calibri" panose="020F0502020204030204" pitchFamily="34" charset="0"/>
                <a:cs typeface="Calibri" panose="020F0502020204030204" pitchFamily="34" charset="0"/>
              </a:rPr>
              <a:t>	</a:t>
            </a:r>
          </a:p>
          <a:p>
            <a:pPr>
              <a:buFontTx/>
              <a:buNone/>
            </a:pPr>
            <a:r>
              <a:rPr lang="en-GB" altLang="en-US" sz="1600">
                <a:solidFill>
                  <a:srgbClr val="000000"/>
                </a:solidFill>
                <a:latin typeface="Calibri" panose="020F0502020204030204" pitchFamily="34" charset="0"/>
                <a:cs typeface="Calibri" panose="020F0502020204030204" pitchFamily="34" charset="0"/>
              </a:rPr>
              <a:t>Vegetables are an important commodity in the diet and can be served in many ways. Investigate the best methods of preparing, cooking and serving vegetables to retain their maximum nutritional content, colour and texture.</a:t>
            </a:r>
          </a:p>
          <a:p>
            <a:pPr>
              <a:spcBef>
                <a:spcPct val="0"/>
              </a:spcBef>
              <a:buFontTx/>
              <a:buNone/>
            </a:pPr>
            <a:r>
              <a:rPr lang="en-GB" altLang="en-US" sz="1600" b="1" u="sng">
                <a:solidFill>
                  <a:srgbClr val="000000"/>
                </a:solidFill>
                <a:latin typeface="Calibri" panose="020F0502020204030204" pitchFamily="34" charset="0"/>
                <a:cs typeface="Calibri" panose="020F0502020204030204" pitchFamily="34" charset="0"/>
              </a:rPr>
              <a:t>Assessment 2: 12 hours 35% of qualification</a:t>
            </a:r>
          </a:p>
          <a:p>
            <a:pPr>
              <a:spcBef>
                <a:spcPct val="0"/>
              </a:spcBef>
              <a:buFontTx/>
              <a:buNone/>
            </a:pPr>
            <a:r>
              <a:rPr lang="en-GB" altLang="en-US" sz="1600" b="1">
                <a:solidFill>
                  <a:srgbClr val="000000"/>
                </a:solidFill>
                <a:latin typeface="Calibri" panose="020F0502020204030204" pitchFamily="34" charset="0"/>
                <a:cs typeface="Calibri" panose="020F0502020204030204" pitchFamily="34" charset="0"/>
              </a:rPr>
              <a:t>Task1:</a:t>
            </a:r>
          </a:p>
          <a:p>
            <a:pPr>
              <a:spcBef>
                <a:spcPct val="0"/>
              </a:spcBef>
              <a:buFontTx/>
              <a:buNone/>
            </a:pPr>
            <a:r>
              <a:rPr lang="en-GB" altLang="en-US" sz="1600">
                <a:solidFill>
                  <a:srgbClr val="000000"/>
                </a:solidFill>
                <a:latin typeface="Calibri" panose="020F0502020204030204" pitchFamily="34" charset="0"/>
                <a:cs typeface="Calibri" panose="020F0502020204030204" pitchFamily="34" charset="0"/>
              </a:rPr>
              <a:t>Street food is becoming more popular in this country and can be found not only at organised events but increasingly in the streets of our towns and cities. Research prepare and cook 3 dishes (and accompaniments, if appropriate) that demonstrate your technical skills and show the best of Street food in Britain at an event of your choice.</a:t>
            </a:r>
          </a:p>
          <a:p>
            <a:pPr>
              <a:spcBef>
                <a:spcPct val="0"/>
              </a:spcBef>
              <a:buFontTx/>
              <a:buNone/>
            </a:pPr>
            <a:r>
              <a:rPr lang="en-GB" altLang="en-US" sz="1600" b="1">
                <a:solidFill>
                  <a:srgbClr val="000000"/>
                </a:solidFill>
                <a:latin typeface="Calibri" panose="020F0502020204030204" pitchFamily="34" charset="0"/>
                <a:cs typeface="Calibri" panose="020F0502020204030204" pitchFamily="34" charset="0"/>
              </a:rPr>
              <a:t>Or Task 2:</a:t>
            </a:r>
          </a:p>
          <a:p>
            <a:pPr>
              <a:spcBef>
                <a:spcPct val="0"/>
              </a:spcBef>
              <a:buFontTx/>
              <a:buNone/>
            </a:pPr>
            <a:r>
              <a:rPr lang="en-GB" altLang="en-US" sz="1600">
                <a:solidFill>
                  <a:srgbClr val="000000"/>
                </a:solidFill>
                <a:latin typeface="Calibri" panose="020F0502020204030204" pitchFamily="34" charset="0"/>
                <a:cs typeface="Calibri" panose="020F0502020204030204" pitchFamily="34" charset="0"/>
              </a:rPr>
              <a:t>A local garden centre café wants to update its traditional children’s menu to include dishes that are healthier, innovative and more appetising.</a:t>
            </a:r>
          </a:p>
          <a:p>
            <a:pPr>
              <a:spcBef>
                <a:spcPct val="0"/>
              </a:spcBef>
              <a:buFontTx/>
              <a:buNone/>
            </a:pPr>
            <a:r>
              <a:rPr lang="en-GB" altLang="en-US" sz="1600">
                <a:solidFill>
                  <a:srgbClr val="000000"/>
                </a:solidFill>
                <a:latin typeface="Calibri" panose="020F0502020204030204" pitchFamily="34" charset="0"/>
                <a:cs typeface="Calibri" panose="020F0502020204030204" pitchFamily="34" charset="0"/>
              </a:rPr>
              <a:t>Research, prepare and cook three dishes (with accompaniments, if appropriate) that demonstrate your technical skills and meet the new menu requirements.</a:t>
            </a:r>
          </a:p>
          <a:p>
            <a:pPr>
              <a:spcBef>
                <a:spcPct val="0"/>
              </a:spcBef>
              <a:buFontTx/>
              <a:buNone/>
            </a:pPr>
            <a:endParaRPr lang="en-GB" altLang="en-US" sz="1700" b="1">
              <a:solidFill>
                <a:srgbClr val="000000"/>
              </a:solidFill>
              <a:cs typeface="Times New Roman" panose="02020603050405020304" pitchFamily="18" charset="0"/>
            </a:endParaRPr>
          </a:p>
        </p:txBody>
      </p:sp>
      <p:sp>
        <p:nvSpPr>
          <p:cNvPr id="11267" name="Rectangle 4">
            <a:extLst>
              <a:ext uri="{FF2B5EF4-FFF2-40B4-BE49-F238E27FC236}">
                <a16:creationId xmlns:a16="http://schemas.microsoft.com/office/drawing/2014/main" id="{282D65A8-C258-4887-86D7-0B1E736D057F}"/>
              </a:ext>
            </a:extLst>
          </p:cNvPr>
          <p:cNvSpPr txBox="1">
            <a:spLocks noChangeArrowheads="1"/>
          </p:cNvSpPr>
          <p:nvPr/>
        </p:nvSpPr>
        <p:spPr bwMode="auto">
          <a:xfrm>
            <a:off x="1727200" y="-474663"/>
            <a:ext cx="7669213" cy="749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26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br>
              <a:rPr lang="en-GB" altLang="en-US" sz="4000">
                <a:solidFill>
                  <a:srgbClr val="000000"/>
                </a:solidFill>
                <a:latin typeface="Haettenschweiler" panose="020B0706040902060204" pitchFamily="34" charset="0"/>
              </a:rPr>
            </a:br>
            <a:r>
              <a:rPr lang="en-GB" altLang="en-US" sz="3000" b="1">
                <a:solidFill>
                  <a:srgbClr val="000000"/>
                </a:solidFill>
                <a:latin typeface="Calibri" panose="020F0502020204030204" pitchFamily="34" charset="0"/>
                <a:cs typeface="Calibri" panose="020F0502020204030204" pitchFamily="34" charset="0"/>
              </a:rPr>
              <a:t>Food Preparation and Nutrition GCSE</a:t>
            </a:r>
            <a:endParaRPr lang="en-GB" altLang="en-US" sz="3000" b="1">
              <a:latin typeface="Calibri" panose="020F0502020204030204" pitchFamily="34" charset="0"/>
              <a:cs typeface="Calibri" panose="020F0502020204030204" pitchFamily="34" charset="0"/>
            </a:endParaRPr>
          </a:p>
        </p:txBody>
      </p:sp>
      <p:grpSp>
        <p:nvGrpSpPr>
          <p:cNvPr id="11268" name="Group 7">
            <a:extLst>
              <a:ext uri="{FF2B5EF4-FFF2-40B4-BE49-F238E27FC236}">
                <a16:creationId xmlns:a16="http://schemas.microsoft.com/office/drawing/2014/main" id="{F6137A44-888F-45C9-929B-A93DA5FC1FF6}"/>
              </a:ext>
            </a:extLst>
          </p:cNvPr>
          <p:cNvGrpSpPr>
            <a:grpSpLocks/>
          </p:cNvGrpSpPr>
          <p:nvPr/>
        </p:nvGrpSpPr>
        <p:grpSpPr bwMode="auto">
          <a:xfrm>
            <a:off x="138113" y="1412875"/>
            <a:ext cx="1841500" cy="4730750"/>
            <a:chOff x="137354" y="1196752"/>
            <a:chExt cx="2065863" cy="4947281"/>
          </a:xfrm>
        </p:grpSpPr>
        <p:pic>
          <p:nvPicPr>
            <p:cNvPr id="11269" name="Picture 8">
              <a:extLst>
                <a:ext uri="{FF2B5EF4-FFF2-40B4-BE49-F238E27FC236}">
                  <a16:creationId xmlns:a16="http://schemas.microsoft.com/office/drawing/2014/main" id="{2BF765C0-D816-4517-940A-FAFA15EBF13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4463" y="1196752"/>
              <a:ext cx="2058754" cy="154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9">
              <a:extLst>
                <a:ext uri="{FF2B5EF4-FFF2-40B4-BE49-F238E27FC236}">
                  <a16:creationId xmlns:a16="http://schemas.microsoft.com/office/drawing/2014/main" id="{F79AFC05-66CE-4C81-A9B4-0B32E5CDF66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7354" y="2898359"/>
              <a:ext cx="2058754" cy="154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0">
              <a:extLst>
                <a:ext uri="{FF2B5EF4-FFF2-40B4-BE49-F238E27FC236}">
                  <a16:creationId xmlns:a16="http://schemas.microsoft.com/office/drawing/2014/main" id="{14AC0876-318C-4006-A9EB-4E7516BC9DA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354" y="4599967"/>
              <a:ext cx="2058754" cy="154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Audio 7">
            <a:hlinkClick r:id="" action="ppaction://media"/>
            <a:extLst>
              <a:ext uri="{FF2B5EF4-FFF2-40B4-BE49-F238E27FC236}">
                <a16:creationId xmlns:a16="http://schemas.microsoft.com/office/drawing/2014/main" id="{B916054D-F831-462B-B8E7-A0299949AF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075"/>
    </mc:Choice>
    <mc:Fallback xmlns="">
      <p:transition spd="slow" advTm="74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874E5A5E-A655-4C39-BD4B-6E7215A4B110}"/>
              </a:ext>
            </a:extLst>
          </p:cNvPr>
          <p:cNvSpPr>
            <a:spLocks noGrp="1" noChangeArrowheads="1"/>
          </p:cNvSpPr>
          <p:nvPr>
            <p:ph type="ctrTitle"/>
          </p:nvPr>
        </p:nvSpPr>
        <p:spPr>
          <a:xfrm>
            <a:off x="-26988" y="2462213"/>
            <a:ext cx="9094788" cy="1790700"/>
          </a:xfrm>
        </p:spPr>
        <p:txBody>
          <a:bodyPr/>
          <a:lstStyle/>
          <a:p>
            <a:r>
              <a:rPr lang="en-GB" altLang="en-US" sz="4400">
                <a:solidFill>
                  <a:schemeClr val="tx1"/>
                </a:solidFill>
                <a:latin typeface="Calibri" panose="020F0502020204030204" pitchFamily="34" charset="0"/>
                <a:cs typeface="Calibri" panose="020F0502020204030204" pitchFamily="34" charset="0"/>
              </a:rPr>
              <a:t>Further Education and Careers in Food</a:t>
            </a:r>
          </a:p>
        </p:txBody>
      </p:sp>
      <p:pic>
        <p:nvPicPr>
          <p:cNvPr id="20483" name="Picture 4">
            <a:extLst>
              <a:ext uri="{FF2B5EF4-FFF2-40B4-BE49-F238E27FC236}">
                <a16:creationId xmlns:a16="http://schemas.microsoft.com/office/drawing/2014/main" id="{08EB6A8E-E59B-4311-9106-E13F0E41718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988" y="850900"/>
            <a:ext cx="3035301"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a:extLst>
              <a:ext uri="{FF2B5EF4-FFF2-40B4-BE49-F238E27FC236}">
                <a16:creationId xmlns:a16="http://schemas.microsoft.com/office/drawing/2014/main" id="{B8D8BA1D-89FC-4020-9CCE-7D02E94CE35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42025" y="857250"/>
            <a:ext cx="310197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a:extLst>
              <a:ext uri="{FF2B5EF4-FFF2-40B4-BE49-F238E27FC236}">
                <a16:creationId xmlns:a16="http://schemas.microsoft.com/office/drawing/2014/main" id="{15C12D81-BDC9-4237-91A1-8F291E36BE0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957638"/>
            <a:ext cx="31369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0">
            <a:extLst>
              <a:ext uri="{FF2B5EF4-FFF2-40B4-BE49-F238E27FC236}">
                <a16:creationId xmlns:a16="http://schemas.microsoft.com/office/drawing/2014/main" id="{76CFDCAA-3902-41B1-8CEA-7C6C356A901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37238" y="3948113"/>
            <a:ext cx="3230562"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2">
            <a:extLst>
              <a:ext uri="{FF2B5EF4-FFF2-40B4-BE49-F238E27FC236}">
                <a16:creationId xmlns:a16="http://schemas.microsoft.com/office/drawing/2014/main" id="{AB6A3179-0A27-4011-880C-47C6C8A7678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008313" y="850900"/>
            <a:ext cx="3033712"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4">
            <a:extLst>
              <a:ext uri="{FF2B5EF4-FFF2-40B4-BE49-F238E27FC236}">
                <a16:creationId xmlns:a16="http://schemas.microsoft.com/office/drawing/2014/main" id="{7278A075-8ECA-4FF7-925D-944F7B91410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113088" y="3957638"/>
            <a:ext cx="2928937"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hlinkClick r:id="" action="ppaction://media"/>
            <a:extLst>
              <a:ext uri="{FF2B5EF4-FFF2-40B4-BE49-F238E27FC236}">
                <a16:creationId xmlns:a16="http://schemas.microsoft.com/office/drawing/2014/main" id="{60CB59CE-BEB1-4F57-AD16-9BD0C1DAED6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794"/>
    </mc:Choice>
    <mc:Fallback xmlns="">
      <p:transition spd="slow" advTm="2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2E683973-62B3-4E6B-978A-74BC3B99AA74}"/>
              </a:ext>
            </a:extLst>
          </p:cNvPr>
          <p:cNvSpPr>
            <a:spLocks noGrp="1" noChangeArrowheads="1"/>
          </p:cNvSpPr>
          <p:nvPr>
            <p:ph type="title"/>
          </p:nvPr>
        </p:nvSpPr>
        <p:spPr>
          <a:xfrm>
            <a:off x="179388" y="836613"/>
            <a:ext cx="8382000" cy="993775"/>
          </a:xfrm>
        </p:spPr>
        <p:txBody>
          <a:bodyPr/>
          <a:lstStyle/>
          <a:p>
            <a:r>
              <a:rPr lang="en-GB" altLang="en-US" u="sng">
                <a:solidFill>
                  <a:schemeClr val="tx1"/>
                </a:solidFill>
                <a:latin typeface="Calibri" panose="020F0502020204030204" pitchFamily="34" charset="0"/>
                <a:cs typeface="Calibri" panose="020F0502020204030204" pitchFamily="34" charset="0"/>
              </a:rPr>
              <a:t>Courses at Hereford and Ludlow College</a:t>
            </a:r>
            <a:br>
              <a:rPr lang="en-GB" altLang="en-US" u="sng">
                <a:solidFill>
                  <a:schemeClr val="tx1"/>
                </a:solidFill>
                <a:latin typeface="Calibri" panose="020F0502020204030204" pitchFamily="34" charset="0"/>
                <a:cs typeface="Calibri" panose="020F0502020204030204" pitchFamily="34" charset="0"/>
              </a:rPr>
            </a:br>
            <a:r>
              <a:rPr lang="en-GB" altLang="en-US" sz="1600" b="0">
                <a:solidFill>
                  <a:schemeClr val="tx1"/>
                </a:solidFill>
                <a:latin typeface="Calibri" panose="020F0502020204030204" pitchFamily="34" charset="0"/>
                <a:cs typeface="Calibri" panose="020F0502020204030204" pitchFamily="34" charset="0"/>
                <a:hlinkClick r:id="rId4"/>
              </a:rPr>
              <a:t>https://www.hlcollege.ac.uk/course-category/580f774704167/Hospitality-Catering-Courses</a:t>
            </a:r>
            <a:r>
              <a:rPr lang="en-GB" altLang="en-US" sz="1600" b="0">
                <a:solidFill>
                  <a:schemeClr val="tx1"/>
                </a:solidFill>
                <a:latin typeface="Calibri" panose="020F0502020204030204" pitchFamily="34" charset="0"/>
                <a:cs typeface="Calibri" panose="020F0502020204030204" pitchFamily="34" charset="0"/>
              </a:rPr>
              <a:t> </a:t>
            </a:r>
          </a:p>
        </p:txBody>
      </p:sp>
      <p:pic>
        <p:nvPicPr>
          <p:cNvPr id="21507" name="Content Placeholder 3">
            <a:extLst>
              <a:ext uri="{FF2B5EF4-FFF2-40B4-BE49-F238E27FC236}">
                <a16:creationId xmlns:a16="http://schemas.microsoft.com/office/drawing/2014/main" id="{7B8699F3-2890-4B14-93A9-97A24C8D52ED}"/>
              </a:ext>
            </a:extLst>
          </p:cNvPr>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1490663" y="2060575"/>
            <a:ext cx="5759450" cy="4464050"/>
          </a:xfrm>
        </p:spPr>
      </p:pic>
      <p:pic>
        <p:nvPicPr>
          <p:cNvPr id="4" name="Audio 3">
            <a:hlinkClick r:id="" action="ppaction://media"/>
            <a:extLst>
              <a:ext uri="{FF2B5EF4-FFF2-40B4-BE49-F238E27FC236}">
                <a16:creationId xmlns:a16="http://schemas.microsoft.com/office/drawing/2014/main" id="{25215FC5-FEC4-4DB9-8FDA-890BCB496D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078"/>
    </mc:Choice>
    <mc:Fallback xmlns="">
      <p:transition spd="slow" advTm="23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16D718BAF2CE04580638BB8375C5127" ma:contentTypeVersion="4" ma:contentTypeDescription="Create a new document." ma:contentTypeScope="" ma:versionID="5456058ec8ac5f340bdcf3d92f7f2a6f">
  <xsd:schema xmlns:xsd="http://www.w3.org/2001/XMLSchema" xmlns:xs="http://www.w3.org/2001/XMLSchema" xmlns:p="http://schemas.microsoft.com/office/2006/metadata/properties" xmlns:ns2="d680a996-2d68-401e-8e8a-220b06f051a5" targetNamespace="http://schemas.microsoft.com/office/2006/metadata/properties" ma:root="true" ma:fieldsID="c73c46876db8e4fdb651148061bdf120" ns2:_="">
    <xsd:import namespace="d680a996-2d68-401e-8e8a-220b06f051a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80a996-2d68-401e-8e8a-220b06f051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2D88DC-A5E0-48D0-8D8F-4851068A962A}">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d680a996-2d68-401e-8e8a-220b06f051a5"/>
    <ds:schemaRef ds:uri="http://purl.org/dc/terms/"/>
    <ds:schemaRef ds:uri="http://www.w3.org/XML/1998/namespace"/>
  </ds:schemaRefs>
</ds:datastoreItem>
</file>

<file path=customXml/itemProps2.xml><?xml version="1.0" encoding="utf-8"?>
<ds:datastoreItem xmlns:ds="http://schemas.openxmlformats.org/officeDocument/2006/customXml" ds:itemID="{BE757F07-3FC7-4D10-96EF-3EEF94D670D7}">
  <ds:schemaRefs>
    <ds:schemaRef ds:uri="http://schemas.microsoft.com/sharepoint/v3/contenttype/forms"/>
  </ds:schemaRefs>
</ds:datastoreItem>
</file>

<file path=customXml/itemProps3.xml><?xml version="1.0" encoding="utf-8"?>
<ds:datastoreItem xmlns:ds="http://schemas.openxmlformats.org/officeDocument/2006/customXml" ds:itemID="{D4546C52-7E3B-4B7C-82D2-3DCA808D99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80a996-2d68-401e-8e8a-220b06f051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4709</TotalTime>
  <Words>1090</Words>
  <Application>Microsoft Office PowerPoint</Application>
  <PresentationFormat>On-screen Show (4:3)</PresentationFormat>
  <Paragraphs>130</Paragraphs>
  <Slides>11</Slides>
  <Notes>6</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ＭＳ Ｐゴシック</vt:lpstr>
      <vt:lpstr>Arial</vt:lpstr>
      <vt:lpstr>Calibri</vt:lpstr>
      <vt:lpstr>Haettenschweiler</vt:lpstr>
      <vt:lpstr>Symbol</vt:lpstr>
      <vt:lpstr>Times New Roman</vt:lpstr>
      <vt:lpstr>Wide Latin</vt:lpstr>
      <vt:lpstr>Default Design</vt:lpstr>
      <vt:lpstr>GCSE Food Preparation and Nutrition</vt:lpstr>
      <vt:lpstr>PowerPoint Presentation</vt:lpstr>
      <vt:lpstr>  Year 9 Food      </vt:lpstr>
      <vt:lpstr>PowerPoint Presentation</vt:lpstr>
      <vt:lpstr>Skill level</vt:lpstr>
      <vt:lpstr>PowerPoint Presentation</vt:lpstr>
      <vt:lpstr>PowerPoint Presentation</vt:lpstr>
      <vt:lpstr>Further Education and Careers in Food</vt:lpstr>
      <vt:lpstr>Courses at Hereford and Ludlow College https://www.hlcollege.ac.uk/course-category/580f774704167/Hospitality-Catering-Courses </vt:lpstr>
      <vt:lpstr>Examples of apprenticeships that relate to Food</vt:lpstr>
      <vt:lpstr>PowerPoint Presentation</vt:lpstr>
    </vt:vector>
  </TitlesOfParts>
  <Company>6721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a new presentation</dc:title>
  <dc:creator>Mathew Talfan</dc:creator>
  <cp:lastModifiedBy>D Sutcliffe</cp:lastModifiedBy>
  <cp:revision>135</cp:revision>
  <cp:lastPrinted>2018-01-18T16:41:27Z</cp:lastPrinted>
  <dcterms:created xsi:type="dcterms:W3CDTF">2007-01-03T16:59:59Z</dcterms:created>
  <dcterms:modified xsi:type="dcterms:W3CDTF">2023-01-05T13:57:33Z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0x010100716D718BAF2CE04580638BB8375C5127</vt:lpwstr>
  </property>
</Properties>
</file>