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10" r:id="rId5"/>
    <p:sldId id="311" r:id="rId6"/>
    <p:sldId id="309" r:id="rId7"/>
    <p:sldId id="308" r:id="rId8"/>
    <p:sldId id="31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711AC-5A24-4EFF-A88B-ECB30792AD47}" v="61" dt="2022-11-25T09:40:31.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D30DE-4BDF-43D0-90F2-72BE10169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7D923A-A08F-4587-8F82-F842F543E2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208C6A-C5C8-4920-806E-CEFF228E963D}"/>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FF73C297-787D-46BE-996B-EBB30FAAD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2CCDB7-69BB-4C6A-AEAE-A20D204F57A2}"/>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220910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02B8-3ED8-4AF6-BC6A-984AC33A51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8844D5-6CA8-448F-B3FD-50F98D17A9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49FF3-2A87-46B2-A653-B25055C95AFA}"/>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41CBDB8A-0FD0-4489-AB8B-DA2D91E484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57543C-EC11-482D-8478-AC2A9BE7CF4B}"/>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294669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F733B-5426-4CB4-AC44-79B2DA4893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BA9652-BA4C-4B26-9383-B496701A1C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F5FCC2-A581-4A94-A0F8-66427192B313}"/>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46F01187-8F44-4EEA-9FA5-C0086AB73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32EE7-2D6F-4915-9C07-D41A7178A0FD}"/>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21397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5F6C-885B-45D6-8764-A1370042A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7631D0-E760-478B-AC27-89F14A8B76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605D0A-AF6F-41E0-9A29-2B0B24C07D7A}"/>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0AFBDA69-B7DA-4791-BD9B-828D090B9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6DAE11-2931-42C0-8CF0-2D02D59119E7}"/>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9248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7EE8-4CE3-4E4C-B501-D8957367E6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BC69FC-1A5C-486B-AB50-DE6B92B28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8CFEF6-3F4B-404B-9811-B0BDBCD54551}"/>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A53FA226-9D02-4577-B8E0-26DF588B5B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4C66E6-969F-43F6-8C3A-56FE4B1A5DBB}"/>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148092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8FBF1-23AE-4CF8-9233-303F81E717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6C4D9F-79BE-4DE2-8F70-3D039F7DC9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DCAB6D-CF1E-46D5-95FB-00124B5F75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8548AB0-E843-4874-86A6-81EB8A984546}"/>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6" name="Footer Placeholder 5">
            <a:extLst>
              <a:ext uri="{FF2B5EF4-FFF2-40B4-BE49-F238E27FC236}">
                <a16:creationId xmlns:a16="http://schemas.microsoft.com/office/drawing/2014/main" id="{84A111E1-1492-421B-932E-32686212B1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97A0E-BD70-4758-B802-7D92F6EB60E4}"/>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384037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D9DB-5644-4456-9865-F15F315B50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0D9FD8-B82B-4730-9347-44EF83CD87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2F1099-2CE4-4B04-9548-26775D65D6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D70183-88E4-4D50-AC7D-86C853F2E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E54308-52EA-487D-9827-CE825AF581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B23809-FEAF-4438-91B5-0BB65EE58EFB}"/>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8" name="Footer Placeholder 7">
            <a:extLst>
              <a:ext uri="{FF2B5EF4-FFF2-40B4-BE49-F238E27FC236}">
                <a16:creationId xmlns:a16="http://schemas.microsoft.com/office/drawing/2014/main" id="{F91518E3-73CF-48DC-AF21-2F60EB9C20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BD743C-FDC2-40AF-A0CC-D74FF7B5AD6A}"/>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185304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1495-1816-493B-BD16-69D7D435EF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7AAE2A-07CD-474E-A94A-6247CB63A184}"/>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4" name="Footer Placeholder 3">
            <a:extLst>
              <a:ext uri="{FF2B5EF4-FFF2-40B4-BE49-F238E27FC236}">
                <a16:creationId xmlns:a16="http://schemas.microsoft.com/office/drawing/2014/main" id="{2B613EE8-99C3-4B9F-9214-63E647C3F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7F9EAC-B145-45A0-91A9-E175C6F0ED9E}"/>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399620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ECD1F-15B8-4E4E-A268-2CAC588E6809}"/>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3" name="Footer Placeholder 2">
            <a:extLst>
              <a:ext uri="{FF2B5EF4-FFF2-40B4-BE49-F238E27FC236}">
                <a16:creationId xmlns:a16="http://schemas.microsoft.com/office/drawing/2014/main" id="{A2AF9C1B-49E0-4F47-ACA6-DEC5C62537C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441108-A1C9-4DEF-AFD6-2E14B5B2F971}"/>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406505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94E0-608E-4F8D-8D5F-689A9D12B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EC905D7-0FEF-46CD-B35A-1818E6A061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1BAEFE-F35D-4A9E-80CB-16F93A1B0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37808EC-3E30-4DDC-9EBE-5AEA08EE43CF}"/>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6" name="Footer Placeholder 5">
            <a:extLst>
              <a:ext uri="{FF2B5EF4-FFF2-40B4-BE49-F238E27FC236}">
                <a16:creationId xmlns:a16="http://schemas.microsoft.com/office/drawing/2014/main" id="{F8C89CE2-2A63-4EBC-B13F-8A3351795D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D2CA6-1D63-4780-9245-B79FD0D60C3A}"/>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7150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62C2-3DCE-4BD2-AFCB-0226D7CFF0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CC40BF-8766-424C-81EE-02C9A89C8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4991AA-9F79-4F38-8200-8CE03348D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F44A6A-87BF-4717-A2CD-BF6FE55F7F9F}"/>
              </a:ext>
            </a:extLst>
          </p:cNvPr>
          <p:cNvSpPr>
            <a:spLocks noGrp="1"/>
          </p:cNvSpPr>
          <p:nvPr>
            <p:ph type="dt" sz="half" idx="10"/>
          </p:nvPr>
        </p:nvSpPr>
        <p:spPr/>
        <p:txBody>
          <a:bodyPr/>
          <a:lstStyle/>
          <a:p>
            <a:fld id="{096FE176-D5A8-46E0-96AF-7ED1CC2F7C9A}" type="datetimeFigureOut">
              <a:rPr lang="en-GB" smtClean="0"/>
              <a:t>05/01/2023</a:t>
            </a:fld>
            <a:endParaRPr lang="en-GB"/>
          </a:p>
        </p:txBody>
      </p:sp>
      <p:sp>
        <p:nvSpPr>
          <p:cNvPr id="6" name="Footer Placeholder 5">
            <a:extLst>
              <a:ext uri="{FF2B5EF4-FFF2-40B4-BE49-F238E27FC236}">
                <a16:creationId xmlns:a16="http://schemas.microsoft.com/office/drawing/2014/main" id="{D19AAC1E-46F1-44FF-9B3A-E9900783D0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42ABFC-1F87-4405-A8D0-60A3268CC0A6}"/>
              </a:ext>
            </a:extLst>
          </p:cNvPr>
          <p:cNvSpPr>
            <a:spLocks noGrp="1"/>
          </p:cNvSpPr>
          <p:nvPr>
            <p:ph type="sldNum" sz="quarter" idx="12"/>
          </p:nvPr>
        </p:nvSpPr>
        <p:spPr/>
        <p:txBody>
          <a:bodyPr/>
          <a:lstStyle/>
          <a:p>
            <a:fld id="{A958F537-6695-4F2A-87BA-8F15FA548DE5}" type="slidenum">
              <a:rPr lang="en-GB" smtClean="0"/>
              <a:t>‹#›</a:t>
            </a:fld>
            <a:endParaRPr lang="en-GB"/>
          </a:p>
        </p:txBody>
      </p:sp>
    </p:spTree>
    <p:extLst>
      <p:ext uri="{BB962C8B-B14F-4D97-AF65-F5344CB8AC3E}">
        <p14:creationId xmlns:p14="http://schemas.microsoft.com/office/powerpoint/2010/main" val="57780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2ACF-7F5B-4543-A129-B5BBBEACC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B4954D-B098-42C2-816A-314E23F41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57664-08F5-49BC-B9A8-2750AEE4B4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FE176-D5A8-46E0-96AF-7ED1CC2F7C9A}" type="datetimeFigureOut">
              <a:rPr lang="en-GB" smtClean="0"/>
              <a:t>05/01/2023</a:t>
            </a:fld>
            <a:endParaRPr lang="en-GB"/>
          </a:p>
        </p:txBody>
      </p:sp>
      <p:sp>
        <p:nvSpPr>
          <p:cNvPr id="5" name="Footer Placeholder 4">
            <a:extLst>
              <a:ext uri="{FF2B5EF4-FFF2-40B4-BE49-F238E27FC236}">
                <a16:creationId xmlns:a16="http://schemas.microsoft.com/office/drawing/2014/main" id="{CC2C0C8E-D159-4A4B-9144-9269AFCF21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0780369-F4F9-416D-B214-93C353901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8F537-6695-4F2A-87BA-8F15FA548DE5}" type="slidenum">
              <a:rPr lang="en-GB" smtClean="0"/>
              <a:t>‹#›</a:t>
            </a:fld>
            <a:endParaRPr lang="en-GB"/>
          </a:p>
        </p:txBody>
      </p:sp>
    </p:spTree>
    <p:extLst>
      <p:ext uri="{BB962C8B-B14F-4D97-AF65-F5344CB8AC3E}">
        <p14:creationId xmlns:p14="http://schemas.microsoft.com/office/powerpoint/2010/main" val="2157421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florence.lehmann@jmhs.hereford.sch.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png"/><Relationship Id="rId12" Type="http://schemas.microsoft.com/office/2007/relationships/hdphoto" Target="../media/hdphoto1.wdp"/><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9E5B-C0DE-4A8A-A104-2282F5BF269A}"/>
              </a:ext>
            </a:extLst>
          </p:cNvPr>
          <p:cNvSpPr>
            <a:spLocks noGrp="1"/>
          </p:cNvSpPr>
          <p:nvPr>
            <p:ph type="title"/>
          </p:nvPr>
        </p:nvSpPr>
        <p:spPr>
          <a:xfrm>
            <a:off x="4236203" y="831783"/>
            <a:ext cx="3719594" cy="1325563"/>
          </a:xfrm>
        </p:spPr>
        <p:txBody>
          <a:bodyPr>
            <a:normAutofit/>
          </a:bodyPr>
          <a:lstStyle/>
          <a:p>
            <a:r>
              <a:rPr lang="en-US" sz="5400" dirty="0"/>
              <a:t>French GCSE</a:t>
            </a:r>
            <a:endParaRPr lang="en-GB" sz="5400" dirty="0"/>
          </a:p>
        </p:txBody>
      </p:sp>
      <p:sp>
        <p:nvSpPr>
          <p:cNvPr id="3" name="Content Placeholder 2">
            <a:extLst>
              <a:ext uri="{FF2B5EF4-FFF2-40B4-BE49-F238E27FC236}">
                <a16:creationId xmlns:a16="http://schemas.microsoft.com/office/drawing/2014/main" id="{2651E148-B505-4408-BD0D-68005310A2E0}"/>
              </a:ext>
            </a:extLst>
          </p:cNvPr>
          <p:cNvSpPr>
            <a:spLocks noGrp="1"/>
          </p:cNvSpPr>
          <p:nvPr>
            <p:ph idx="1"/>
          </p:nvPr>
        </p:nvSpPr>
        <p:spPr>
          <a:xfrm>
            <a:off x="838200" y="3053165"/>
            <a:ext cx="10515600" cy="3123797"/>
          </a:xfrm>
        </p:spPr>
        <p:txBody>
          <a:bodyPr>
            <a:normAutofit lnSpcReduction="10000"/>
          </a:bodyPr>
          <a:lstStyle/>
          <a:p>
            <a:pPr marL="0" indent="0" algn="ctr" fontAlgn="base">
              <a:buNone/>
            </a:pPr>
            <a:r>
              <a:rPr lang="en-GB" dirty="0"/>
              <a:t>I hope that this presentation gives you all of the information you need to make your GCSE option decisions.</a:t>
            </a:r>
            <a:r>
              <a:rPr lang="en-US" dirty="0"/>
              <a:t>​</a:t>
            </a:r>
          </a:p>
          <a:p>
            <a:pPr marL="0" indent="0" algn="ctr" fontAlgn="base">
              <a:buNone/>
            </a:pPr>
            <a:r>
              <a:rPr lang="en-GB" dirty="0"/>
              <a:t>If you have any questions after the presentation, please email me at:</a:t>
            </a:r>
            <a:r>
              <a:rPr lang="en-US" dirty="0"/>
              <a:t>​</a:t>
            </a:r>
          </a:p>
          <a:p>
            <a:pPr marL="0" indent="0" algn="ctr" fontAlgn="base">
              <a:buNone/>
            </a:pPr>
            <a:r>
              <a:rPr lang="en-GB" dirty="0"/>
              <a:t>​</a:t>
            </a:r>
          </a:p>
          <a:p>
            <a:pPr marL="0" indent="0" algn="ctr" fontAlgn="base">
              <a:buNone/>
            </a:pPr>
            <a:r>
              <a:rPr lang="en-GB" u="sng" dirty="0">
                <a:hlinkClick r:id="rId4"/>
              </a:rPr>
              <a:t>florence.lehmann@jmhs.hereford.sch.uk</a:t>
            </a:r>
            <a:r>
              <a:rPr lang="en-GB" dirty="0"/>
              <a:t>​</a:t>
            </a:r>
          </a:p>
          <a:p>
            <a:pPr marL="0" indent="0" algn="ctr" fontAlgn="base">
              <a:buNone/>
            </a:pPr>
            <a:r>
              <a:rPr lang="en-GB" dirty="0"/>
              <a:t>​</a:t>
            </a:r>
          </a:p>
          <a:p>
            <a:pPr marL="0" indent="0" algn="ctr" fontAlgn="base">
              <a:buNone/>
            </a:pPr>
            <a:r>
              <a:rPr lang="en-GB" dirty="0"/>
              <a:t>Ms Lehmann</a:t>
            </a:r>
            <a:r>
              <a:rPr lang="en-US" dirty="0"/>
              <a:t>​</a:t>
            </a:r>
          </a:p>
          <a:p>
            <a:endParaRPr lang="en-GB" dirty="0"/>
          </a:p>
        </p:txBody>
      </p:sp>
      <p:pic>
        <p:nvPicPr>
          <p:cNvPr id="4" name="Picture 3">
            <a:extLst>
              <a:ext uri="{FF2B5EF4-FFF2-40B4-BE49-F238E27FC236}">
                <a16:creationId xmlns:a16="http://schemas.microsoft.com/office/drawing/2014/main" id="{A604B254-B83A-4885-BACF-50D24B373154}"/>
              </a:ext>
            </a:extLst>
          </p:cNvPr>
          <p:cNvPicPr>
            <a:picLocks noChangeAspect="1"/>
          </p:cNvPicPr>
          <p:nvPr/>
        </p:nvPicPr>
        <p:blipFill>
          <a:blip r:embed="rId5"/>
          <a:stretch>
            <a:fillRect/>
          </a:stretch>
        </p:blipFill>
        <p:spPr>
          <a:xfrm>
            <a:off x="10619626" y="84501"/>
            <a:ext cx="1572374" cy="1410064"/>
          </a:xfrm>
          <a:prstGeom prst="rect">
            <a:avLst/>
          </a:prstGeom>
        </p:spPr>
      </p:pic>
      <p:pic>
        <p:nvPicPr>
          <p:cNvPr id="5" name="Picture 4">
            <a:extLst>
              <a:ext uri="{FF2B5EF4-FFF2-40B4-BE49-F238E27FC236}">
                <a16:creationId xmlns:a16="http://schemas.microsoft.com/office/drawing/2014/main" id="{A8E1FD9F-0FED-4F64-8CF0-FB8A12D62917}"/>
              </a:ext>
            </a:extLst>
          </p:cNvPr>
          <p:cNvPicPr>
            <a:picLocks noChangeAspect="1"/>
          </p:cNvPicPr>
          <p:nvPr/>
        </p:nvPicPr>
        <p:blipFill>
          <a:blip r:embed="rId6"/>
          <a:stretch>
            <a:fillRect/>
          </a:stretch>
        </p:blipFill>
        <p:spPr>
          <a:xfrm>
            <a:off x="-1" y="-5686"/>
            <a:ext cx="1635059" cy="1696374"/>
          </a:xfrm>
          <a:prstGeom prst="rect">
            <a:avLst/>
          </a:prstGeom>
        </p:spPr>
      </p:pic>
      <p:pic>
        <p:nvPicPr>
          <p:cNvPr id="6" name="Frnch GCSE">
            <a:hlinkClick r:id="" action="ppaction://media"/>
            <a:extLst>
              <a:ext uri="{FF2B5EF4-FFF2-40B4-BE49-F238E27FC236}">
                <a16:creationId xmlns:a16="http://schemas.microsoft.com/office/drawing/2014/main" id="{9B6983FF-513B-4944-8941-03A964D9775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18360" y="2117892"/>
            <a:ext cx="487363" cy="487363"/>
          </a:xfrm>
          <a:prstGeom prst="rect">
            <a:avLst/>
          </a:prstGeom>
        </p:spPr>
      </p:pic>
    </p:spTree>
    <p:extLst>
      <p:ext uri="{BB962C8B-B14F-4D97-AF65-F5344CB8AC3E}">
        <p14:creationId xmlns:p14="http://schemas.microsoft.com/office/powerpoint/2010/main" val="137596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E75FA-B061-4813-824E-7D6E2DCB79C3}"/>
              </a:ext>
            </a:extLst>
          </p:cNvPr>
          <p:cNvSpPr>
            <a:spLocks noGrp="1"/>
          </p:cNvSpPr>
          <p:nvPr>
            <p:ph type="title"/>
          </p:nvPr>
        </p:nvSpPr>
        <p:spPr/>
        <p:txBody>
          <a:bodyPr/>
          <a:lstStyle/>
          <a:p>
            <a:pPr algn="ctr"/>
            <a:r>
              <a:rPr lang="en-US" dirty="0">
                <a:solidFill>
                  <a:srgbClr val="002060"/>
                </a:solidFill>
              </a:rPr>
              <a:t>French</a:t>
            </a:r>
            <a:r>
              <a:rPr lang="en-US" dirty="0"/>
              <a:t> </a:t>
            </a:r>
            <a:r>
              <a:rPr lang="en-US" dirty="0">
                <a:solidFill>
                  <a:srgbClr val="002060"/>
                </a:solidFill>
              </a:rPr>
              <a:t>GCSE</a:t>
            </a:r>
            <a:r>
              <a:rPr lang="en-US" dirty="0"/>
              <a:t> – AQA Exam board</a:t>
            </a:r>
            <a:endParaRPr lang="en-GB" dirty="0"/>
          </a:p>
        </p:txBody>
      </p:sp>
      <p:sp>
        <p:nvSpPr>
          <p:cNvPr id="3" name="Content Placeholder 2">
            <a:extLst>
              <a:ext uri="{FF2B5EF4-FFF2-40B4-BE49-F238E27FC236}">
                <a16:creationId xmlns:a16="http://schemas.microsoft.com/office/drawing/2014/main" id="{53498641-E1DD-4759-AA15-D55BF2385FCA}"/>
              </a:ext>
            </a:extLst>
          </p:cNvPr>
          <p:cNvSpPr>
            <a:spLocks noGrp="1"/>
          </p:cNvSpPr>
          <p:nvPr>
            <p:ph sz="half" idx="1"/>
          </p:nvPr>
        </p:nvSpPr>
        <p:spPr>
          <a:xfrm>
            <a:off x="514110" y="3324112"/>
            <a:ext cx="5181600" cy="4351338"/>
          </a:xfrm>
        </p:spPr>
        <p:txBody>
          <a:bodyPr>
            <a:normAutofit/>
          </a:bodyPr>
          <a:lstStyle/>
          <a:p>
            <a:r>
              <a:rPr lang="en-US" sz="3200" dirty="0"/>
              <a:t>Listening exam 25%</a:t>
            </a:r>
          </a:p>
          <a:p>
            <a:r>
              <a:rPr lang="en-US" sz="3200" dirty="0"/>
              <a:t>Reading exam 25%</a:t>
            </a:r>
          </a:p>
          <a:p>
            <a:r>
              <a:rPr lang="en-US" sz="3200" dirty="0"/>
              <a:t>Speaking exam 25%</a:t>
            </a:r>
          </a:p>
          <a:p>
            <a:r>
              <a:rPr lang="en-US" sz="3200" dirty="0"/>
              <a:t>Writing exam 25%</a:t>
            </a:r>
            <a:endParaRPr lang="en-GB" sz="3200" dirty="0"/>
          </a:p>
        </p:txBody>
      </p:sp>
      <p:sp>
        <p:nvSpPr>
          <p:cNvPr id="4" name="Content Placeholder 3">
            <a:extLst>
              <a:ext uri="{FF2B5EF4-FFF2-40B4-BE49-F238E27FC236}">
                <a16:creationId xmlns:a16="http://schemas.microsoft.com/office/drawing/2014/main" id="{FF884B27-ECDC-470B-8005-347AEC51BD14}"/>
              </a:ext>
            </a:extLst>
          </p:cNvPr>
          <p:cNvSpPr>
            <a:spLocks noGrp="1"/>
          </p:cNvSpPr>
          <p:nvPr>
            <p:ph sz="half" idx="2"/>
          </p:nvPr>
        </p:nvSpPr>
        <p:spPr>
          <a:xfrm>
            <a:off x="6096000" y="3429000"/>
            <a:ext cx="6019800" cy="4351338"/>
          </a:xfrm>
        </p:spPr>
        <p:txBody>
          <a:bodyPr>
            <a:normAutofit/>
          </a:bodyPr>
          <a:lstStyle/>
          <a:p>
            <a:r>
              <a:rPr lang="en-US" sz="3200" dirty="0"/>
              <a:t>All French teachers are French specialists.</a:t>
            </a:r>
            <a:endParaRPr lang="en-GB" sz="3200" dirty="0"/>
          </a:p>
          <a:p>
            <a:r>
              <a:rPr lang="en-US" sz="3200" dirty="0"/>
              <a:t>Students will have weekly individual speaking practice with our French Language Assistant.</a:t>
            </a:r>
          </a:p>
        </p:txBody>
      </p:sp>
      <p:pic>
        <p:nvPicPr>
          <p:cNvPr id="5" name="Picture 4">
            <a:extLst>
              <a:ext uri="{FF2B5EF4-FFF2-40B4-BE49-F238E27FC236}">
                <a16:creationId xmlns:a16="http://schemas.microsoft.com/office/drawing/2014/main" id="{3468AC03-68B8-4E6D-BEF0-53EC55085D36}"/>
              </a:ext>
            </a:extLst>
          </p:cNvPr>
          <p:cNvPicPr>
            <a:picLocks noChangeAspect="1"/>
          </p:cNvPicPr>
          <p:nvPr/>
        </p:nvPicPr>
        <p:blipFill>
          <a:blip r:embed="rId4"/>
          <a:stretch>
            <a:fillRect/>
          </a:stretch>
        </p:blipFill>
        <p:spPr>
          <a:xfrm>
            <a:off x="0" y="19049"/>
            <a:ext cx="1491514" cy="1547446"/>
          </a:xfrm>
          <a:prstGeom prst="rect">
            <a:avLst/>
          </a:prstGeom>
        </p:spPr>
      </p:pic>
      <p:pic>
        <p:nvPicPr>
          <p:cNvPr id="6" name="Picture 5">
            <a:extLst>
              <a:ext uri="{FF2B5EF4-FFF2-40B4-BE49-F238E27FC236}">
                <a16:creationId xmlns:a16="http://schemas.microsoft.com/office/drawing/2014/main" id="{97E7CF98-96E7-4AC5-9CA0-BB3B0071267D}"/>
              </a:ext>
            </a:extLst>
          </p:cNvPr>
          <p:cNvPicPr>
            <a:picLocks noChangeAspect="1"/>
          </p:cNvPicPr>
          <p:nvPr/>
        </p:nvPicPr>
        <p:blipFill>
          <a:blip r:embed="rId5"/>
          <a:stretch>
            <a:fillRect/>
          </a:stretch>
        </p:blipFill>
        <p:spPr>
          <a:xfrm>
            <a:off x="10815867" y="0"/>
            <a:ext cx="1326777" cy="1189819"/>
          </a:xfrm>
          <a:prstGeom prst="rect">
            <a:avLst/>
          </a:prstGeom>
        </p:spPr>
      </p:pic>
      <p:pic>
        <p:nvPicPr>
          <p:cNvPr id="8" name="AQA exam board">
            <a:hlinkClick r:id="" action="ppaction://media"/>
            <a:extLst>
              <a:ext uri="{FF2B5EF4-FFF2-40B4-BE49-F238E27FC236}">
                <a16:creationId xmlns:a16="http://schemas.microsoft.com/office/drawing/2014/main" id="{7E974002-0704-42C8-8E6D-127D9FB282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52029" y="1812131"/>
            <a:ext cx="487363" cy="487363"/>
          </a:xfrm>
          <a:prstGeom prst="rect">
            <a:avLst/>
          </a:prstGeom>
        </p:spPr>
      </p:pic>
    </p:spTree>
    <p:extLst>
      <p:ext uri="{BB962C8B-B14F-4D97-AF65-F5344CB8AC3E}">
        <p14:creationId xmlns:p14="http://schemas.microsoft.com/office/powerpoint/2010/main" val="265236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5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B28B5A-0D9A-4401-B9A6-874CA6E54C2A}"/>
              </a:ext>
            </a:extLst>
          </p:cNvPr>
          <p:cNvSpPr>
            <a:spLocks noGrp="1"/>
          </p:cNvSpPr>
          <p:nvPr>
            <p:ph idx="1"/>
          </p:nvPr>
        </p:nvSpPr>
        <p:spPr>
          <a:xfrm>
            <a:off x="6145356" y="2092313"/>
            <a:ext cx="5945044" cy="4419599"/>
          </a:xfrm>
        </p:spPr>
        <p:txBody>
          <a:bodyPr>
            <a:normAutofit/>
          </a:bodyPr>
          <a:lstStyle/>
          <a:p>
            <a:pPr>
              <a:buFont typeface="Wingdings" panose="05000000000000000000" pitchFamily="2" charset="2"/>
              <a:buChar char="v"/>
            </a:pPr>
            <a:endParaRPr lang="en-GB" sz="2000" dirty="0">
              <a:latin typeface="Comic Sans MS" panose="030F0702030302020204" pitchFamily="66" charset="0"/>
            </a:endParaRPr>
          </a:p>
          <a:p>
            <a:pPr>
              <a:buFont typeface="Wingdings" panose="05000000000000000000" pitchFamily="2" charset="2"/>
              <a:buChar char="v"/>
            </a:pPr>
            <a:r>
              <a:rPr lang="en-GB" sz="2000" dirty="0">
                <a:solidFill>
                  <a:srgbClr val="7030A0"/>
                </a:solidFill>
                <a:latin typeface="Comic Sans MS" panose="030F0702030302020204" pitchFamily="66" charset="0"/>
              </a:rPr>
              <a:t> </a:t>
            </a:r>
            <a:r>
              <a:rPr lang="en-GB" sz="2000" u="sng" dirty="0">
                <a:solidFill>
                  <a:srgbClr val="7030A0"/>
                </a:solidFill>
                <a:latin typeface="Comic Sans MS" panose="030F0702030302020204" pitchFamily="66" charset="0"/>
              </a:rPr>
              <a:t>Year 11</a:t>
            </a:r>
            <a:r>
              <a:rPr lang="en-GB" sz="2000" dirty="0">
                <a:solidFill>
                  <a:srgbClr val="7030A0"/>
                </a:solidFill>
                <a:latin typeface="Comic Sans MS" panose="030F0702030302020204" pitchFamily="66" charset="0"/>
              </a:rPr>
              <a:t> concludes the GCSE years with the last two topics and is focussed throughout the year on GCSE skills. The World of work  focuses on improving accuracy in tenses and detail such as genders and adjective endings. The final module An eye on the world is varied and involves quite challenging ideas and new vocabulary in topics such as environment, global events and social problems. This allows a focus on dealing with unknown vocabulary in listening and reading texts. After this, students begin preparation for all GCSE exams so they understand the different formats and how to succeed.</a:t>
            </a:r>
          </a:p>
        </p:txBody>
      </p:sp>
      <p:pic>
        <p:nvPicPr>
          <p:cNvPr id="4" name="Picture 3">
            <a:extLst>
              <a:ext uri="{FF2B5EF4-FFF2-40B4-BE49-F238E27FC236}">
                <a16:creationId xmlns:a16="http://schemas.microsoft.com/office/drawing/2014/main" id="{3DBE0520-F721-4116-8E40-48D27DFE76E4}"/>
              </a:ext>
            </a:extLst>
          </p:cNvPr>
          <p:cNvPicPr>
            <a:picLocks noChangeAspect="1"/>
          </p:cNvPicPr>
          <p:nvPr/>
        </p:nvPicPr>
        <p:blipFill>
          <a:blip r:embed="rId2"/>
          <a:stretch>
            <a:fillRect/>
          </a:stretch>
        </p:blipFill>
        <p:spPr>
          <a:xfrm>
            <a:off x="10815867" y="0"/>
            <a:ext cx="1326777" cy="1189819"/>
          </a:xfrm>
          <a:prstGeom prst="rect">
            <a:avLst/>
          </a:prstGeom>
        </p:spPr>
      </p:pic>
      <p:pic>
        <p:nvPicPr>
          <p:cNvPr id="5" name="Picture 4">
            <a:extLst>
              <a:ext uri="{FF2B5EF4-FFF2-40B4-BE49-F238E27FC236}">
                <a16:creationId xmlns:a16="http://schemas.microsoft.com/office/drawing/2014/main" id="{FAD67EF8-8CFA-466C-A2E5-BEE552A64855}"/>
              </a:ext>
            </a:extLst>
          </p:cNvPr>
          <p:cNvPicPr>
            <a:picLocks noChangeAspect="1"/>
          </p:cNvPicPr>
          <p:nvPr/>
        </p:nvPicPr>
        <p:blipFill>
          <a:blip r:embed="rId3"/>
          <a:stretch>
            <a:fillRect/>
          </a:stretch>
        </p:blipFill>
        <p:spPr>
          <a:xfrm>
            <a:off x="0" y="0"/>
            <a:ext cx="1276120" cy="1323975"/>
          </a:xfrm>
          <a:prstGeom prst="rect">
            <a:avLst/>
          </a:prstGeom>
        </p:spPr>
      </p:pic>
      <p:sp>
        <p:nvSpPr>
          <p:cNvPr id="6" name="Rectangle 5">
            <a:extLst>
              <a:ext uri="{FF2B5EF4-FFF2-40B4-BE49-F238E27FC236}">
                <a16:creationId xmlns:a16="http://schemas.microsoft.com/office/drawing/2014/main" id="{A4F40C60-6503-437B-ADD8-49DA6D431BD4}"/>
              </a:ext>
            </a:extLst>
          </p:cNvPr>
          <p:cNvSpPr/>
          <p:nvPr/>
        </p:nvSpPr>
        <p:spPr>
          <a:xfrm>
            <a:off x="1887509" y="308171"/>
            <a:ext cx="8243151" cy="1631216"/>
          </a:xfrm>
          <a:prstGeom prst="rect">
            <a:avLst/>
          </a:prstGeom>
        </p:spPr>
        <p:txBody>
          <a:bodyPr wrap="square">
            <a:spAutoFit/>
          </a:bodyPr>
          <a:lstStyle/>
          <a:p>
            <a:pPr>
              <a:buFont typeface="Wingdings" panose="05000000000000000000" pitchFamily="2" charset="2"/>
              <a:buChar char="v"/>
            </a:pPr>
            <a:r>
              <a:rPr lang="en-GB" sz="2000" u="sng" dirty="0">
                <a:solidFill>
                  <a:srgbClr val="0070C0"/>
                </a:solidFill>
                <a:latin typeface="Comic Sans MS" panose="030F0702030302020204" pitchFamily="66" charset="0"/>
              </a:rPr>
              <a:t> Year 9 </a:t>
            </a:r>
            <a:r>
              <a:rPr lang="en-GB" sz="2000" dirty="0">
                <a:solidFill>
                  <a:srgbClr val="0070C0"/>
                </a:solidFill>
                <a:latin typeface="Comic Sans MS" panose="030F0702030302020204" pitchFamily="66" charset="0"/>
              </a:rPr>
              <a:t>is a transition year and students will revisit some of the topics studied in Year 7 and Year 8 such as “Family and friends” or “Hobbies” then “Celebrations”, while being introduced to some of the GCSE requirements such as extending sentences with complex structures.</a:t>
            </a:r>
          </a:p>
        </p:txBody>
      </p:sp>
      <p:sp>
        <p:nvSpPr>
          <p:cNvPr id="7" name="Rectangle 6">
            <a:extLst>
              <a:ext uri="{FF2B5EF4-FFF2-40B4-BE49-F238E27FC236}">
                <a16:creationId xmlns:a16="http://schemas.microsoft.com/office/drawing/2014/main" id="{6D1A5725-EC7E-43A9-9568-01FC82AAD15A}"/>
              </a:ext>
            </a:extLst>
          </p:cNvPr>
          <p:cNvSpPr/>
          <p:nvPr/>
        </p:nvSpPr>
        <p:spPr>
          <a:xfrm>
            <a:off x="49356" y="2538235"/>
            <a:ext cx="6096000" cy="2246769"/>
          </a:xfrm>
          <a:prstGeom prst="rect">
            <a:avLst/>
          </a:prstGeom>
        </p:spPr>
        <p:txBody>
          <a:bodyPr>
            <a:spAutoFit/>
          </a:bodyPr>
          <a:lstStyle/>
          <a:p>
            <a:pPr>
              <a:buFont typeface="Wingdings" panose="05000000000000000000" pitchFamily="2" charset="2"/>
              <a:buChar char="v"/>
            </a:pPr>
            <a:r>
              <a:rPr lang="en-GB" sz="2000" dirty="0">
                <a:latin typeface="Comic Sans MS" panose="030F0702030302020204" pitchFamily="66" charset="0"/>
              </a:rPr>
              <a:t> </a:t>
            </a:r>
            <a:r>
              <a:rPr lang="en-GB" sz="2000" u="sng" dirty="0">
                <a:latin typeface="Comic Sans MS" panose="030F0702030302020204" pitchFamily="66" charset="0"/>
              </a:rPr>
              <a:t>Year 10 </a:t>
            </a:r>
            <a:r>
              <a:rPr lang="en-GB" sz="2000" dirty="0">
                <a:latin typeface="Comic Sans MS" panose="030F0702030302020204" pitchFamily="66" charset="0"/>
              </a:rPr>
              <a:t>GCSE starts with the module on “Where I live”, as it starts with general revision and lots of cognates. Holiday and school are then studied in this order as the grammar taught in these two modules is gradually more challenging with a lot of complex structures to get high grades.</a:t>
            </a:r>
          </a:p>
        </p:txBody>
      </p:sp>
      <p:sp>
        <p:nvSpPr>
          <p:cNvPr id="8" name="Rectangle 7">
            <a:extLst>
              <a:ext uri="{FF2B5EF4-FFF2-40B4-BE49-F238E27FC236}">
                <a16:creationId xmlns:a16="http://schemas.microsoft.com/office/drawing/2014/main" id="{BE4813B5-2909-4FBC-85F4-901F601CA4C7}"/>
              </a:ext>
            </a:extLst>
          </p:cNvPr>
          <p:cNvSpPr/>
          <p:nvPr/>
        </p:nvSpPr>
        <p:spPr>
          <a:xfrm>
            <a:off x="101600" y="5907022"/>
            <a:ext cx="6096000" cy="646331"/>
          </a:xfrm>
          <a:prstGeom prst="rect">
            <a:avLst/>
          </a:prstGeom>
          <a:pattFill prst="dkHorz">
            <a:fgClr>
              <a:schemeClr val="accent6">
                <a:lumMod val="20000"/>
                <a:lumOff val="80000"/>
              </a:schemeClr>
            </a:fgClr>
            <a:bgClr>
              <a:schemeClr val="bg1"/>
            </a:bgClr>
          </a:pattFill>
        </p:spPr>
        <p:txBody>
          <a:bodyPr wrap="square">
            <a:spAutoFit/>
          </a:bodyPr>
          <a:lstStyle/>
          <a:p>
            <a:r>
              <a:rPr lang="en-GB" dirty="0">
                <a:latin typeface="Comic Sans MS" panose="030F0702030302020204" pitchFamily="66" charset="0"/>
              </a:rPr>
              <a:t> Students can be entered at </a:t>
            </a:r>
          </a:p>
          <a:p>
            <a:r>
              <a:rPr lang="en-GB" u="sng" dirty="0">
                <a:latin typeface="Comic Sans MS" panose="030F0702030302020204" pitchFamily="66" charset="0"/>
              </a:rPr>
              <a:t>Higher tier </a:t>
            </a:r>
            <a:r>
              <a:rPr lang="en-GB" dirty="0">
                <a:latin typeface="Comic Sans MS" panose="030F0702030302020204" pitchFamily="66" charset="0"/>
              </a:rPr>
              <a:t>(grade 9-3) or </a:t>
            </a:r>
            <a:r>
              <a:rPr lang="en-GB" u="sng" dirty="0">
                <a:latin typeface="Comic Sans MS" panose="030F0702030302020204" pitchFamily="66" charset="0"/>
              </a:rPr>
              <a:t>Foundation tier </a:t>
            </a:r>
            <a:r>
              <a:rPr lang="en-GB" dirty="0">
                <a:latin typeface="Comic Sans MS" panose="030F0702030302020204" pitchFamily="66" charset="0"/>
              </a:rPr>
              <a:t>(grade 5-1).</a:t>
            </a:r>
          </a:p>
        </p:txBody>
      </p:sp>
    </p:spTree>
    <p:extLst>
      <p:ext uri="{BB962C8B-B14F-4D97-AF65-F5344CB8AC3E}">
        <p14:creationId xmlns:p14="http://schemas.microsoft.com/office/powerpoint/2010/main" val="414377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7356" y="437043"/>
            <a:ext cx="9349048" cy="918391"/>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n-GB" sz="2400" dirty="0">
                <a:latin typeface="Comic Sans MS" panose="030F0702030302020204" pitchFamily="66" charset="0"/>
              </a:rPr>
              <a:t>Why speak a foreign language?</a:t>
            </a:r>
          </a:p>
          <a:p>
            <a:pPr marL="0" indent="0" algn="ctr">
              <a:buNone/>
            </a:pPr>
            <a:r>
              <a:rPr lang="en-GB" sz="2400" dirty="0">
                <a:latin typeface="Comic Sans MS" panose="030F0702030302020204" pitchFamily="66" charset="0"/>
              </a:rPr>
              <a:t>If you speak another language you can…</a:t>
            </a:r>
          </a:p>
          <a:p>
            <a:pPr marL="0" indent="0">
              <a:buNone/>
            </a:pPr>
            <a:endParaRPr lang="en-GB" sz="1800" dirty="0">
              <a:latin typeface="Comic Sans MS" panose="030F0702030302020204" pitchFamily="66" charset="0"/>
            </a:endParaRPr>
          </a:p>
        </p:txBody>
      </p:sp>
      <p:sp>
        <p:nvSpPr>
          <p:cNvPr id="5" name="TextBox 4"/>
          <p:cNvSpPr txBox="1"/>
          <p:nvPr/>
        </p:nvSpPr>
        <p:spPr>
          <a:xfrm>
            <a:off x="0" y="1618128"/>
            <a:ext cx="12191999" cy="4893647"/>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rtlCol="0" anchor="t">
            <a:spAutoFit/>
          </a:bodyPr>
          <a:lstStyle/>
          <a:p>
            <a:pPr marL="342900" indent="-342900">
              <a:buFont typeface="Arial,Sans-Serif" panose="020B0604020202020204" pitchFamily="34" charset="0"/>
              <a:buChar char="•"/>
            </a:pPr>
            <a:r>
              <a:rPr lang="en-GB" sz="2400" dirty="0">
                <a:ea typeface="+mn-lt"/>
                <a:cs typeface="+mn-lt"/>
              </a:rPr>
              <a:t>Travel </a:t>
            </a:r>
            <a:endParaRPr lang="en-US" sz="2400" dirty="0">
              <a:ea typeface="+mn-lt"/>
              <a:cs typeface="+mn-lt"/>
            </a:endParaRPr>
          </a:p>
          <a:p>
            <a:pPr marL="342900" indent="-342900">
              <a:buFont typeface="Arial,Sans-Serif" panose="020B0604020202020204" pitchFamily="34" charset="0"/>
              <a:buChar char="•"/>
            </a:pPr>
            <a:r>
              <a:rPr lang="en-GB" sz="2400" dirty="0">
                <a:ea typeface="+mn-lt"/>
                <a:cs typeface="+mn-lt"/>
              </a:rPr>
              <a:t>Have more confidence in yourself </a:t>
            </a:r>
            <a:endParaRPr lang="en-US" sz="2400" dirty="0">
              <a:ea typeface="+mn-lt"/>
              <a:cs typeface="+mn-lt"/>
            </a:endParaRPr>
          </a:p>
          <a:p>
            <a:pPr marL="342900" indent="-342900">
              <a:buFont typeface="Arial,Sans-Serif" panose="020B0604020202020204" pitchFamily="34" charset="0"/>
              <a:buChar char="•"/>
            </a:pPr>
            <a:r>
              <a:rPr lang="en-GB" sz="2400" dirty="0">
                <a:ea typeface="+mn-lt"/>
                <a:cs typeface="+mn-lt"/>
              </a:rPr>
              <a:t>Stretch your memory</a:t>
            </a:r>
            <a:endParaRPr lang="en-US" sz="2400" dirty="0">
              <a:ea typeface="+mn-lt"/>
              <a:cs typeface="+mn-lt"/>
            </a:endParaRPr>
          </a:p>
          <a:p>
            <a:pPr marL="342900" indent="-342900">
              <a:buFont typeface="Arial,Sans-Serif" panose="020B0604020202020204" pitchFamily="34" charset="0"/>
              <a:buChar char="•"/>
            </a:pPr>
            <a:r>
              <a:rPr lang="en-GB" sz="2400" dirty="0">
                <a:ea typeface="+mn-lt"/>
                <a:cs typeface="+mn-lt"/>
              </a:rPr>
              <a:t>Communicate with young people</a:t>
            </a:r>
            <a:endParaRPr lang="en-US" sz="2400" dirty="0">
              <a:ea typeface="+mn-lt"/>
              <a:cs typeface="+mn-lt"/>
            </a:endParaRPr>
          </a:p>
          <a:p>
            <a:pPr marL="342900" indent="-342900">
              <a:buFont typeface="Arial,Sans-Serif" panose="020B0604020202020204" pitchFamily="34" charset="0"/>
              <a:buChar char="•"/>
            </a:pPr>
            <a:r>
              <a:rPr lang="en-GB" sz="2400" dirty="0">
                <a:ea typeface="+mn-lt"/>
                <a:cs typeface="+mn-lt"/>
              </a:rPr>
              <a:t>Know more people around the world </a:t>
            </a:r>
            <a:endParaRPr lang="en-US" sz="2400">
              <a:ea typeface="+mn-lt"/>
              <a:cs typeface="+mn-lt"/>
            </a:endParaRPr>
          </a:p>
          <a:p>
            <a:pPr marL="342900" indent="-342900">
              <a:buFont typeface="Arial,Sans-Serif" panose="020B0604020202020204" pitchFamily="34" charset="0"/>
              <a:buChar char="•"/>
            </a:pPr>
            <a:r>
              <a:rPr lang="en-GB" sz="2400" dirty="0">
                <a:ea typeface="+mn-lt"/>
                <a:cs typeface="+mn-lt"/>
              </a:rPr>
              <a:t>Improve your mother tongue </a:t>
            </a:r>
            <a:endParaRPr lang="en-US" sz="2400" dirty="0">
              <a:ea typeface="+mn-lt"/>
              <a:cs typeface="+mn-lt"/>
            </a:endParaRPr>
          </a:p>
          <a:p>
            <a:pPr marL="342900" indent="-342900">
              <a:buFont typeface="Arial,Sans-Serif" panose="020B0604020202020204" pitchFamily="34" charset="0"/>
              <a:buChar char="•"/>
            </a:pPr>
            <a:r>
              <a:rPr lang="en-GB" sz="2400" dirty="0">
                <a:ea typeface="+mn-lt"/>
                <a:cs typeface="+mn-lt"/>
              </a:rPr>
              <a:t>Become a multi-tasker</a:t>
            </a:r>
            <a:endParaRPr lang="en-US" sz="2400">
              <a:ea typeface="+mn-lt"/>
              <a:cs typeface="+mn-lt"/>
            </a:endParaRPr>
          </a:p>
          <a:p>
            <a:pPr marL="342900" indent="-342900">
              <a:buFont typeface="Arial,Sans-Serif" panose="020B0604020202020204" pitchFamily="34" charset="0"/>
              <a:buChar char="•"/>
            </a:pPr>
            <a:r>
              <a:rPr lang="en-GB" sz="2400" dirty="0">
                <a:ea typeface="+mn-lt"/>
                <a:cs typeface="+mn-lt"/>
              </a:rPr>
              <a:t>Better access to the world of work</a:t>
            </a:r>
          </a:p>
          <a:p>
            <a:pPr marL="342900" indent="-342900">
              <a:buFont typeface="Arial" panose="020B0604020202020204" pitchFamily="34" charset="0"/>
              <a:buChar char="•"/>
            </a:pPr>
            <a:r>
              <a:rPr lang="en-GB" sz="2400" dirty="0">
                <a:ea typeface="+mn-lt"/>
                <a:cs typeface="+mn-lt"/>
              </a:rPr>
              <a:t>Work in another country</a:t>
            </a:r>
            <a:endParaRPr lang="en-GB" sz="2400" dirty="0"/>
          </a:p>
          <a:p>
            <a:pPr marL="342900" indent="-342900">
              <a:buFont typeface="Arial" panose="020B0604020202020204" pitchFamily="34" charset="0"/>
              <a:buChar char="•"/>
            </a:pPr>
            <a:r>
              <a:rPr lang="en-GB" sz="2400" dirty="0">
                <a:ea typeface="+mn-lt"/>
                <a:cs typeface="+mn-lt"/>
              </a:rPr>
              <a:t>Colleges and universities particularly appreciate students who opted for a language at GCSE, being able to show valuable learning skills and dedication.</a:t>
            </a:r>
          </a:p>
          <a:p>
            <a:pPr marL="342900" indent="-342900">
              <a:buFont typeface="Arial" panose="020B0604020202020204" pitchFamily="34" charset="0"/>
              <a:buChar char="•"/>
            </a:pPr>
            <a:r>
              <a:rPr lang="en-GB" sz="2400" dirty="0"/>
              <a:t>Live abroad</a:t>
            </a:r>
            <a:endParaRPr lang="en-GB" dirty="0">
              <a:cs typeface="Calibri"/>
            </a:endParaRPr>
          </a:p>
          <a:p>
            <a:pPr marL="342900" indent="-342900">
              <a:buFont typeface="Arial" panose="020B0604020202020204" pitchFamily="34" charset="0"/>
              <a:buChar char="•"/>
            </a:pPr>
            <a:r>
              <a:rPr lang="en-GB" sz="2400" dirty="0"/>
              <a:t>Delay the effects of Alzheimer's and dementia </a:t>
            </a:r>
            <a:endParaRPr lang="en-GB" sz="2400" dirty="0">
              <a:cs typeface="Calibri"/>
            </a:endParaRPr>
          </a:p>
        </p:txBody>
      </p:sp>
      <p:sp>
        <p:nvSpPr>
          <p:cNvPr id="4" name="Title 1">
            <a:extLst>
              <a:ext uri="{FF2B5EF4-FFF2-40B4-BE49-F238E27FC236}">
                <a16:creationId xmlns:a16="http://schemas.microsoft.com/office/drawing/2014/main" id="{4974769C-7C28-4C63-A39A-CE88C0F9B2BB}"/>
              </a:ext>
            </a:extLst>
          </p:cNvPr>
          <p:cNvSpPr>
            <a:spLocks noGrp="1"/>
          </p:cNvSpPr>
          <p:nvPr>
            <p:ph type="title"/>
          </p:nvPr>
        </p:nvSpPr>
        <p:spPr>
          <a:xfrm>
            <a:off x="1087028" y="-58125"/>
            <a:ext cx="9579376" cy="623369"/>
          </a:xfrm>
        </p:spPr>
        <p:txBody>
          <a:bodyPr>
            <a:noAutofit/>
          </a:bodyPr>
          <a:lstStyle/>
          <a:p>
            <a:pPr algn="ctr"/>
            <a:r>
              <a:rPr lang="en-US" sz="3600" dirty="0"/>
              <a:t>French</a:t>
            </a:r>
            <a:endParaRPr lang="en-GB" sz="3600" dirty="0"/>
          </a:p>
        </p:txBody>
      </p:sp>
      <p:pic>
        <p:nvPicPr>
          <p:cNvPr id="6" name="Picture 5">
            <a:extLst>
              <a:ext uri="{FF2B5EF4-FFF2-40B4-BE49-F238E27FC236}">
                <a16:creationId xmlns:a16="http://schemas.microsoft.com/office/drawing/2014/main" id="{5076943C-083C-434B-BA98-880D4E023CED}"/>
              </a:ext>
            </a:extLst>
          </p:cNvPr>
          <p:cNvPicPr>
            <a:picLocks noChangeAspect="1"/>
          </p:cNvPicPr>
          <p:nvPr/>
        </p:nvPicPr>
        <p:blipFill>
          <a:blip r:embed="rId4"/>
          <a:stretch>
            <a:fillRect/>
          </a:stretch>
        </p:blipFill>
        <p:spPr>
          <a:xfrm>
            <a:off x="10666404" y="0"/>
            <a:ext cx="1572374" cy="1410064"/>
          </a:xfrm>
          <a:prstGeom prst="rect">
            <a:avLst/>
          </a:prstGeom>
        </p:spPr>
      </p:pic>
      <p:pic>
        <p:nvPicPr>
          <p:cNvPr id="7" name="Picture 6">
            <a:extLst>
              <a:ext uri="{FF2B5EF4-FFF2-40B4-BE49-F238E27FC236}">
                <a16:creationId xmlns:a16="http://schemas.microsoft.com/office/drawing/2014/main" id="{71A40435-4966-4EAE-A122-6F8400161D1C}"/>
              </a:ext>
            </a:extLst>
          </p:cNvPr>
          <p:cNvPicPr>
            <a:picLocks noChangeAspect="1"/>
          </p:cNvPicPr>
          <p:nvPr/>
        </p:nvPicPr>
        <p:blipFill>
          <a:blip r:embed="rId5"/>
          <a:stretch>
            <a:fillRect/>
          </a:stretch>
        </p:blipFill>
        <p:spPr>
          <a:xfrm>
            <a:off x="-1" y="-5686"/>
            <a:ext cx="1317357" cy="1366758"/>
          </a:xfrm>
          <a:prstGeom prst="rect">
            <a:avLst/>
          </a:prstGeom>
        </p:spPr>
      </p:pic>
      <p:pic>
        <p:nvPicPr>
          <p:cNvPr id="2" name="Why a French GCSE">
            <a:hlinkClick r:id="" action="ppaction://media"/>
            <a:extLst>
              <a:ext uri="{FF2B5EF4-FFF2-40B4-BE49-F238E27FC236}">
                <a16:creationId xmlns:a16="http://schemas.microsoft.com/office/drawing/2014/main" id="{B6C494F7-4684-44B5-A7FE-6AD3D377F1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147350" y="645108"/>
            <a:ext cx="487363" cy="487363"/>
          </a:xfrm>
          <a:prstGeom prst="rect">
            <a:avLst/>
          </a:prstGeom>
        </p:spPr>
      </p:pic>
    </p:spTree>
    <p:extLst>
      <p:ext uri="{BB962C8B-B14F-4D97-AF65-F5344CB8AC3E}">
        <p14:creationId xmlns:p14="http://schemas.microsoft.com/office/powerpoint/2010/main" val="1776016705"/>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F411-3313-4831-B12B-BD64A00314E7}"/>
              </a:ext>
            </a:extLst>
          </p:cNvPr>
          <p:cNvPicPr>
            <a:picLocks noChangeAspect="1"/>
          </p:cNvPicPr>
          <p:nvPr/>
        </p:nvPicPr>
        <p:blipFill>
          <a:blip r:embed="rId4"/>
          <a:stretch>
            <a:fillRect/>
          </a:stretch>
        </p:blipFill>
        <p:spPr>
          <a:xfrm>
            <a:off x="0" y="1"/>
            <a:ext cx="3131109" cy="3225800"/>
          </a:xfrm>
          <a:prstGeom prst="rect">
            <a:avLst/>
          </a:prstGeom>
        </p:spPr>
      </p:pic>
      <p:pic>
        <p:nvPicPr>
          <p:cNvPr id="3" name="Picture 2">
            <a:extLst>
              <a:ext uri="{FF2B5EF4-FFF2-40B4-BE49-F238E27FC236}">
                <a16:creationId xmlns:a16="http://schemas.microsoft.com/office/drawing/2014/main" id="{85791821-9BC8-44EB-90DA-9B6A7C804D4D}"/>
              </a:ext>
            </a:extLst>
          </p:cNvPr>
          <p:cNvPicPr>
            <a:picLocks noChangeAspect="1"/>
          </p:cNvPicPr>
          <p:nvPr/>
        </p:nvPicPr>
        <p:blipFill>
          <a:blip r:embed="rId5"/>
          <a:stretch>
            <a:fillRect/>
          </a:stretch>
        </p:blipFill>
        <p:spPr>
          <a:xfrm>
            <a:off x="3070504" y="-2599"/>
            <a:ext cx="2932351" cy="3325679"/>
          </a:xfrm>
          <a:prstGeom prst="rect">
            <a:avLst/>
          </a:prstGeom>
        </p:spPr>
      </p:pic>
      <p:pic>
        <p:nvPicPr>
          <p:cNvPr id="4" name="Picture 3">
            <a:extLst>
              <a:ext uri="{FF2B5EF4-FFF2-40B4-BE49-F238E27FC236}">
                <a16:creationId xmlns:a16="http://schemas.microsoft.com/office/drawing/2014/main" id="{24720BE5-4464-4D93-BA21-85D4D02B58DE}"/>
              </a:ext>
            </a:extLst>
          </p:cNvPr>
          <p:cNvPicPr>
            <a:picLocks noChangeAspect="1"/>
          </p:cNvPicPr>
          <p:nvPr/>
        </p:nvPicPr>
        <p:blipFill>
          <a:blip r:embed="rId6"/>
          <a:stretch>
            <a:fillRect/>
          </a:stretch>
        </p:blipFill>
        <p:spPr>
          <a:xfrm>
            <a:off x="2967871" y="3257551"/>
            <a:ext cx="3009900" cy="3632198"/>
          </a:xfrm>
          <a:prstGeom prst="rect">
            <a:avLst/>
          </a:prstGeom>
        </p:spPr>
      </p:pic>
      <p:pic>
        <p:nvPicPr>
          <p:cNvPr id="5" name="Picture 4">
            <a:extLst>
              <a:ext uri="{FF2B5EF4-FFF2-40B4-BE49-F238E27FC236}">
                <a16:creationId xmlns:a16="http://schemas.microsoft.com/office/drawing/2014/main" id="{2E300803-7FAC-4D82-B426-57DDFA5E879E}"/>
              </a:ext>
            </a:extLst>
          </p:cNvPr>
          <p:cNvPicPr>
            <a:picLocks noChangeAspect="1"/>
          </p:cNvPicPr>
          <p:nvPr/>
        </p:nvPicPr>
        <p:blipFill>
          <a:blip r:embed="rId7"/>
          <a:stretch>
            <a:fillRect/>
          </a:stretch>
        </p:blipFill>
        <p:spPr>
          <a:xfrm>
            <a:off x="0" y="3074969"/>
            <a:ext cx="3070504" cy="3783031"/>
          </a:xfrm>
          <a:prstGeom prst="rect">
            <a:avLst/>
          </a:prstGeom>
        </p:spPr>
      </p:pic>
      <p:pic>
        <p:nvPicPr>
          <p:cNvPr id="6" name="Picture 5">
            <a:extLst>
              <a:ext uri="{FF2B5EF4-FFF2-40B4-BE49-F238E27FC236}">
                <a16:creationId xmlns:a16="http://schemas.microsoft.com/office/drawing/2014/main" id="{46273974-A68A-4741-B7C7-8D0A4B44D337}"/>
              </a:ext>
            </a:extLst>
          </p:cNvPr>
          <p:cNvPicPr>
            <a:picLocks noChangeAspect="1"/>
          </p:cNvPicPr>
          <p:nvPr/>
        </p:nvPicPr>
        <p:blipFill>
          <a:blip r:embed="rId8"/>
          <a:stretch>
            <a:fillRect/>
          </a:stretch>
        </p:blipFill>
        <p:spPr>
          <a:xfrm>
            <a:off x="6002855" y="-9565"/>
            <a:ext cx="2987868" cy="3339611"/>
          </a:xfrm>
          <a:prstGeom prst="rect">
            <a:avLst/>
          </a:prstGeom>
        </p:spPr>
      </p:pic>
      <p:pic>
        <p:nvPicPr>
          <p:cNvPr id="7" name="Picture 6">
            <a:extLst>
              <a:ext uri="{FF2B5EF4-FFF2-40B4-BE49-F238E27FC236}">
                <a16:creationId xmlns:a16="http://schemas.microsoft.com/office/drawing/2014/main" id="{5D806859-0D4C-4577-842F-4A88E01572F5}"/>
              </a:ext>
            </a:extLst>
          </p:cNvPr>
          <p:cNvPicPr>
            <a:picLocks noChangeAspect="1"/>
          </p:cNvPicPr>
          <p:nvPr/>
        </p:nvPicPr>
        <p:blipFill>
          <a:blip r:embed="rId9"/>
          <a:stretch>
            <a:fillRect/>
          </a:stretch>
        </p:blipFill>
        <p:spPr>
          <a:xfrm>
            <a:off x="5942249" y="3225802"/>
            <a:ext cx="3070505" cy="3632198"/>
          </a:xfrm>
          <a:prstGeom prst="rect">
            <a:avLst/>
          </a:prstGeom>
        </p:spPr>
      </p:pic>
      <p:pic>
        <p:nvPicPr>
          <p:cNvPr id="8" name="Picture 7">
            <a:extLst>
              <a:ext uri="{FF2B5EF4-FFF2-40B4-BE49-F238E27FC236}">
                <a16:creationId xmlns:a16="http://schemas.microsoft.com/office/drawing/2014/main" id="{4AB3EAA6-923B-4242-8070-1382FD4542CA}"/>
              </a:ext>
            </a:extLst>
          </p:cNvPr>
          <p:cNvPicPr>
            <a:picLocks noChangeAspect="1"/>
          </p:cNvPicPr>
          <p:nvPr/>
        </p:nvPicPr>
        <p:blipFill>
          <a:blip r:embed="rId10"/>
          <a:stretch>
            <a:fillRect/>
          </a:stretch>
        </p:blipFill>
        <p:spPr>
          <a:xfrm>
            <a:off x="8935207" y="0"/>
            <a:ext cx="3279834" cy="6858000"/>
          </a:xfrm>
          <a:prstGeom prst="rect">
            <a:avLst/>
          </a:prstGeom>
        </p:spPr>
      </p:pic>
      <p:pic>
        <p:nvPicPr>
          <p:cNvPr id="9" name="thank you">
            <a:hlinkClick r:id="" action="ppaction://media"/>
            <a:extLst>
              <a:ext uri="{FF2B5EF4-FFF2-40B4-BE49-F238E27FC236}">
                <a16:creationId xmlns:a16="http://schemas.microsoft.com/office/drawing/2014/main" id="{6F333554-2FA3-4231-8772-CF54FC3F86C8}"/>
              </a:ext>
            </a:extLst>
          </p:cNvPr>
          <p:cNvPicPr>
            <a:picLocks noChangeAspect="1"/>
          </p:cNvPicPr>
          <p:nvPr>
            <a:audioFile r:link="rId2"/>
            <p:extLst>
              <p:ext uri="{DAA4B4D4-6D71-4841-9C94-3DE7FCFB9230}">
                <p14:media xmlns:p14="http://schemas.microsoft.com/office/powerpoint/2010/main" r:embed="rId1"/>
              </p:ext>
            </p:extLst>
          </p:nvPr>
        </p:nvPicPr>
        <p:blipFill>
          <a:blip r:embed="rId11">
            <a:extLst>
              <a:ext uri="{BEBA8EAE-BF5A-486C-A8C5-ECC9F3942E4B}">
                <a14:imgProps xmlns:a14="http://schemas.microsoft.com/office/drawing/2010/main">
                  <a14:imgLayer r:embed="rId12">
                    <a14:imgEffect>
                      <a14:artisticGlowEdges/>
                    </a14:imgEffect>
                  </a14:imgLayer>
                </a14:imgProps>
              </a:ext>
            </a:extLst>
          </a:blip>
          <a:stretch>
            <a:fillRect/>
          </a:stretch>
        </p:blipFill>
        <p:spPr>
          <a:xfrm>
            <a:off x="9526880" y="414692"/>
            <a:ext cx="487363" cy="487363"/>
          </a:xfrm>
          <a:prstGeom prst="rect">
            <a:avLst/>
          </a:prstGeom>
        </p:spPr>
      </p:pic>
    </p:spTree>
    <p:extLst>
      <p:ext uri="{BB962C8B-B14F-4D97-AF65-F5344CB8AC3E}">
        <p14:creationId xmlns:p14="http://schemas.microsoft.com/office/powerpoint/2010/main" val="31261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0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6D718BAF2CE04580638BB8375C5127" ma:contentTypeVersion="4" ma:contentTypeDescription="Create a new document." ma:contentTypeScope="" ma:versionID="5456058ec8ac5f340bdcf3d92f7f2a6f">
  <xsd:schema xmlns:xsd="http://www.w3.org/2001/XMLSchema" xmlns:xs="http://www.w3.org/2001/XMLSchema" xmlns:p="http://schemas.microsoft.com/office/2006/metadata/properties" xmlns:ns2="d680a996-2d68-401e-8e8a-220b06f051a5" targetNamespace="http://schemas.microsoft.com/office/2006/metadata/properties" ma:root="true" ma:fieldsID="c73c46876db8e4fdb651148061bdf120" ns2:_="">
    <xsd:import namespace="d680a996-2d68-401e-8e8a-220b06f051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0a996-2d68-401e-8e8a-220b06f051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AF8C06-80A2-4A49-BC1D-ACCC7D02AF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0a996-2d68-401e-8e8a-220b06f05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6D8907-B87D-476F-87DD-B0467A2422F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680a996-2d68-401e-8e8a-220b06f051a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6C62819-AF8D-4F59-BFAF-651043FDAC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429</Words>
  <Application>Microsoft Office PowerPoint</Application>
  <PresentationFormat>Widescreen</PresentationFormat>
  <Paragraphs>35</Paragraphs>
  <Slides>5</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Arial,Sans-Serif</vt:lpstr>
      <vt:lpstr>Calibri</vt:lpstr>
      <vt:lpstr>Calibri Light</vt:lpstr>
      <vt:lpstr>Comic Sans MS</vt:lpstr>
      <vt:lpstr>Wingdings</vt:lpstr>
      <vt:lpstr>Office Theme</vt:lpstr>
      <vt:lpstr>French GCSE</vt:lpstr>
      <vt:lpstr>French GCSE – AQA Exam board</vt:lpstr>
      <vt:lpstr>PowerPoint Presentation</vt:lpstr>
      <vt:lpstr>French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F Lehmann</dc:creator>
  <cp:lastModifiedBy>D Sutcliffe</cp:lastModifiedBy>
  <cp:revision>61</cp:revision>
  <dcterms:created xsi:type="dcterms:W3CDTF">2020-12-11T08:04:49Z</dcterms:created>
  <dcterms:modified xsi:type="dcterms:W3CDTF">2023-01-05T14:08:00Z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0x010100716D718BAF2CE04580638BB8375C5127</vt:lpwstr>
  </property>
</Properties>
</file>