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7" r:id="rId4"/>
    <p:sldId id="258" r:id="rId5"/>
    <p:sldId id="259" r:id="rId6"/>
    <p:sldId id="260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 Phillips" initials="AP" lastIdx="1" clrIdx="0">
    <p:extLst>
      <p:ext uri="{19B8F6BF-5375-455C-9EA6-DF929625EA0E}">
        <p15:presenceInfo xmlns:p15="http://schemas.microsoft.com/office/powerpoint/2012/main" userId="S-1-5-21-2468103877-4040859047-3160776602-26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  <a:srgbClr val="66FFFF"/>
    <a:srgbClr val="FFCCFF"/>
    <a:srgbClr val="FFFF99"/>
    <a:srgbClr val="66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7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0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6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9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8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CFB70-E587-4E69-8FE6-F2AE505B8B9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32B4B-17A0-4F29-B88B-7329332E8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mailto:ami.phillips@jmhs.Hereford.sch.uk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739C-07AC-46FA-B9AB-3326044B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280"/>
            <a:ext cx="7886700" cy="1325563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GCSE Geography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710D5-971E-46DA-AC8F-C31EEF06A1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81" y="1324051"/>
            <a:ext cx="2502859" cy="2502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214AA-B411-4768-A50B-981ABA80569D}"/>
              </a:ext>
            </a:extLst>
          </p:cNvPr>
          <p:cNvSpPr txBox="1"/>
          <p:nvPr/>
        </p:nvSpPr>
        <p:spPr>
          <a:xfrm>
            <a:off x="873072" y="4229682"/>
            <a:ext cx="7642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hope that this presentation gives you all of the information you need to make your GCSE option decisions.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If you have any questions after the presentation please email me at: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  <a:hlinkClick r:id="rId5"/>
              </a:rPr>
              <a:t>ami.phillips@jmhs.hereford.sch.uk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Miss Phillips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0DF7B07-0C90-4BAA-B182-6E811CE5AD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9"/>
    </mc:Choice>
    <mc:Fallback xmlns="">
      <p:transition spd="slow" advTm="19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786B-C5E2-4360-A7F8-EBCA90C4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4455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GCSE Geography - Assessment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6FC6F9-148F-4B0B-A143-FBDF9A19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39307"/>
              </p:ext>
            </p:extLst>
          </p:nvPr>
        </p:nvGraphicFramePr>
        <p:xfrm>
          <a:off x="520994" y="1439530"/>
          <a:ext cx="8209665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555">
                  <a:extLst>
                    <a:ext uri="{9D8B030D-6E8A-4147-A177-3AD203B41FA5}">
                      <a16:colId xmlns:a16="http://schemas.microsoft.com/office/drawing/2014/main" val="3883727620"/>
                    </a:ext>
                  </a:extLst>
                </a:gridCol>
                <a:gridCol w="2736555">
                  <a:extLst>
                    <a:ext uri="{9D8B030D-6E8A-4147-A177-3AD203B41FA5}">
                      <a16:colId xmlns:a16="http://schemas.microsoft.com/office/drawing/2014/main" val="1478882299"/>
                    </a:ext>
                  </a:extLst>
                </a:gridCol>
                <a:gridCol w="2736555">
                  <a:extLst>
                    <a:ext uri="{9D8B030D-6E8A-4147-A177-3AD203B41FA5}">
                      <a16:colId xmlns:a16="http://schemas.microsoft.com/office/drawing/2014/main" val="3310308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Paper 1 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Global Geographical Issues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37.5% of GCSE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 hr 30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Paper 2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UK Geographical Issues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37.5% of GCSE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 hr 30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Paper 3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People and the environment: Making Geographical Decisions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25% of GCSE</a:t>
                      </a: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1hr 30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2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Hazardous Earth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Development Dynamics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Challenges of an urbanising world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UK’s evolving human landscape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UK’s evolving physical landscape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Fieldwork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People and the biosphere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Forests under threat</a:t>
                      </a:r>
                    </a:p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Consuming energy 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948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9C9FD3-AC12-4A59-B182-CD0A10EA152C}"/>
              </a:ext>
            </a:extLst>
          </p:cNvPr>
          <p:cNvSpPr txBox="1"/>
          <p:nvPr/>
        </p:nvSpPr>
        <p:spPr>
          <a:xfrm>
            <a:off x="628650" y="5301512"/>
            <a:ext cx="810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questions will involve a series of short mark answers including graph skills, numeracy and factual recall. </a:t>
            </a:r>
          </a:p>
          <a:p>
            <a:r>
              <a:rPr lang="en-GB" dirty="0">
                <a:latin typeface="Comic Sans MS" panose="030F0702030302020204" pitchFamily="66" charset="0"/>
              </a:rPr>
              <a:t>There will also be extended writing questions in all three papers.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1665F2E-EB6A-410F-9307-6E18018AE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57"/>
    </mc:Choice>
    <mc:Fallback xmlns="">
      <p:transition spd="slow" advTm="79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45D5-8621-4E52-B7E1-1079D29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0397"/>
            <a:ext cx="7886700" cy="742221"/>
          </a:xfrm>
          <a:solidFill>
            <a:srgbClr val="66FF99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GCSE Geography – course layout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3298CE-D80B-4DBD-A779-2AD7A7F53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95147"/>
              </p:ext>
            </p:extLst>
          </p:nvPr>
        </p:nvGraphicFramePr>
        <p:xfrm>
          <a:off x="628650" y="1802358"/>
          <a:ext cx="96753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530">
                  <a:extLst>
                    <a:ext uri="{9D8B030D-6E8A-4147-A177-3AD203B41FA5}">
                      <a16:colId xmlns:a16="http://schemas.microsoft.com/office/drawing/2014/main" val="2302017298"/>
                    </a:ext>
                  </a:extLst>
                </a:gridCol>
              </a:tblGrid>
              <a:tr h="51858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TERM 1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br>
                        <a:rPr lang="en-GB" sz="1200" dirty="0">
                          <a:latin typeface="Comic Sans MS" panose="030F0702030302020204" pitchFamily="66" charset="0"/>
                        </a:rPr>
                      </a:b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8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TERM 2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1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TERM 3</a:t>
                      </a:r>
                    </a:p>
                    <a:p>
                      <a:endParaRPr lang="en-GB" sz="1400" dirty="0">
                        <a:latin typeface="Comic Sans MS" panose="030F0702030302020204" pitchFamily="66" charset="0"/>
                      </a:endParaRPr>
                    </a:p>
                    <a:p>
                      <a:endParaRPr lang="en-GB" sz="700" dirty="0">
                        <a:latin typeface="Comic Sans MS" panose="030F0702030302020204" pitchFamily="66" charset="0"/>
                      </a:endParaRPr>
                    </a:p>
                    <a:p>
                      <a:endParaRPr lang="en-GB" sz="700" dirty="0">
                        <a:latin typeface="Comic Sans MS" panose="030F0702030302020204" pitchFamily="66" charset="0"/>
                      </a:endParaRPr>
                    </a:p>
                    <a:p>
                      <a:endParaRPr lang="en-GB" sz="700" dirty="0">
                        <a:latin typeface="Comic Sans MS" panose="030F0702030302020204" pitchFamily="66" charset="0"/>
                      </a:endParaRPr>
                    </a:p>
                    <a:p>
                      <a:endParaRPr lang="en-GB" sz="700" dirty="0">
                        <a:latin typeface="Comic Sans MS" panose="030F0702030302020204" pitchFamily="66" charset="0"/>
                      </a:endParaRPr>
                    </a:p>
                    <a:p>
                      <a:endParaRPr lang="en-GB" sz="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23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68BFA39-D615-4753-A3E4-49BCE78F7C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536" y="345331"/>
            <a:ext cx="877628" cy="87762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3D1730-7040-4107-898F-8E307D1A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36569"/>
              </p:ext>
            </p:extLst>
          </p:nvPr>
        </p:nvGraphicFramePr>
        <p:xfrm>
          <a:off x="1596180" y="1330062"/>
          <a:ext cx="6993015" cy="46753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4768">
                  <a:extLst>
                    <a:ext uri="{9D8B030D-6E8A-4147-A177-3AD203B41FA5}">
                      <a16:colId xmlns:a16="http://schemas.microsoft.com/office/drawing/2014/main" val="1645014746"/>
                    </a:ext>
                  </a:extLst>
                </a:gridCol>
                <a:gridCol w="2424668">
                  <a:extLst>
                    <a:ext uri="{9D8B030D-6E8A-4147-A177-3AD203B41FA5}">
                      <a16:colId xmlns:a16="http://schemas.microsoft.com/office/drawing/2014/main" val="1113743407"/>
                    </a:ext>
                  </a:extLst>
                </a:gridCol>
                <a:gridCol w="2723579">
                  <a:extLst>
                    <a:ext uri="{9D8B030D-6E8A-4147-A177-3AD203B41FA5}">
                      <a16:colId xmlns:a16="http://schemas.microsoft.com/office/drawing/2014/main" val="3989326125"/>
                    </a:ext>
                  </a:extLst>
                </a:gridCol>
              </a:tblGrid>
              <a:tr h="322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mic Sans MS" panose="030F0702030302020204" pitchFamily="66" charset="0"/>
                        </a:rPr>
                        <a:t>Yr9 – building blocks for GCSE    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mic Sans MS" panose="030F0702030302020204" pitchFamily="66" charset="0"/>
                        </a:rPr>
                        <a:t>Yr10   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latin typeface="Comic Sans MS" panose="030F0702030302020204" pitchFamily="66" charset="0"/>
                        </a:rPr>
                        <a:t>Yr11  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47571"/>
                  </a:ext>
                </a:extLst>
              </a:tr>
              <a:tr h="767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How do we approach geographical enquiry?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Why does global inequality exist? 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Why are coastal settlements at risk?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extLst>
                  <a:ext uri="{0D108BD9-81ED-4DB2-BD59-A6C34878D82A}">
                    <a16:rowId xmlns:a16="http://schemas.microsoft.com/office/drawing/2014/main" val="4214290358"/>
                  </a:ext>
                </a:extLst>
              </a:tr>
              <a:tr h="98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How diverse is Asia? (A mixture between human and physical geography).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How has globalisation changed India?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Fieldwork: Who has the regeneration in Worcester benefitted?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How diverse is our planet?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What threats do global forests face?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extLst>
                  <a:ext uri="{0D108BD9-81ED-4DB2-BD59-A6C34878D82A}">
                    <a16:rowId xmlns:a16="http://schemas.microsoft.com/office/drawing/2014/main" val="3601359535"/>
                  </a:ext>
                </a:extLst>
              </a:tr>
              <a:tr h="817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How have past processes shaped the landscape?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Why are some tectonic hazards more deadly than others?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How and why is energy use changing?</a:t>
                      </a:r>
                      <a:br>
                        <a:rPr lang="en-GB" sz="1100">
                          <a:effectLst/>
                          <a:latin typeface="Comic Sans MS" panose="030F0702030302020204" pitchFamily="66" charset="0"/>
                        </a:rPr>
                      </a:br>
                      <a:br>
                        <a:rPr lang="en-GB" sz="110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Unseen fieldwork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extLst>
                  <a:ext uri="{0D108BD9-81ED-4DB2-BD59-A6C34878D82A}">
                    <a16:rowId xmlns:a16="http://schemas.microsoft.com/office/drawing/2014/main" val="2829185161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How does a river change as it travels towards the sea? 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What challenges do cities face?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Review and revision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extLst>
                  <a:ext uri="{0D108BD9-81ED-4DB2-BD59-A6C34878D82A}">
                    <a16:rowId xmlns:a16="http://schemas.microsoft.com/office/drawing/2014/main" val="2113725051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Why is the UK’s human landscape changing?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Is the world becoming more dangerous? Climate change and tropical storms.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Review and revision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extLst>
                  <a:ext uri="{0D108BD9-81ED-4DB2-BD59-A6C34878D82A}">
                    <a16:rowId xmlns:a16="http://schemas.microsoft.com/office/drawing/2014/main" val="2046188923"/>
                  </a:ext>
                </a:extLst>
              </a:tr>
              <a:tr h="487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Why is London changing?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omic Sans MS" panose="030F0702030302020204" pitchFamily="66" charset="0"/>
                        </a:rPr>
                        <a:t>Fieldwork: Why is Tewkesbury at risk of flooding?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46" marR="63046" marT="0" marB="0"/>
                </a:tc>
                <a:extLst>
                  <a:ext uri="{0D108BD9-81ED-4DB2-BD59-A6C34878D82A}">
                    <a16:rowId xmlns:a16="http://schemas.microsoft.com/office/drawing/2014/main" val="47823755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273B27-5809-43B3-B681-5C280354E2FD}"/>
              </a:ext>
            </a:extLst>
          </p:cNvPr>
          <p:cNvSpPr txBox="1"/>
          <p:nvPr/>
        </p:nvSpPr>
        <p:spPr>
          <a:xfrm>
            <a:off x="554805" y="5992240"/>
            <a:ext cx="8306166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dirty="0">
                <a:latin typeface="Comic Sans MS" panose="030F0702030302020204" pitchFamily="66" charset="0"/>
              </a:rPr>
              <a:t>GCSE course content will not start at the beginning of Year 9. Year 9 is a transitional year which provides the building blocks for GCSE.</a:t>
            </a:r>
          </a:p>
        </p:txBody>
      </p:sp>
    </p:spTree>
    <p:extLst>
      <p:ext uri="{BB962C8B-B14F-4D97-AF65-F5344CB8AC3E}">
        <p14:creationId xmlns:p14="http://schemas.microsoft.com/office/powerpoint/2010/main" val="26640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19"/>
    </mc:Choice>
    <mc:Fallback xmlns="">
      <p:transition spd="slow" advTm="932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E6DB-DC9D-47B0-9110-0DF3F2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222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will you learn? Physical geography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68345-8733-4E3A-A817-7A791206AA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19" y="1257475"/>
            <a:ext cx="3005121" cy="1696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1DBA0-5F67-4343-B86B-EA2514AB93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461" y="1257475"/>
            <a:ext cx="3016677" cy="1696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73410-2AF3-4703-A84F-EA548EAD02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834" y="1478050"/>
            <a:ext cx="2626530" cy="1586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19128-B27B-4DD4-A5F6-A91CFBF51D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597" y="4293212"/>
            <a:ext cx="2905733" cy="2176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5EDB9-8553-44E7-AFBD-02BB474D8D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8" y="3851478"/>
            <a:ext cx="2979770" cy="23279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5975B4-2B9F-43D1-AE94-3C1C9074ADD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975" y="5057038"/>
            <a:ext cx="2544892" cy="1619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F57577-E872-45A9-B802-ECD931815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8901" y="3325059"/>
            <a:ext cx="2828925" cy="1619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23ECB-1587-4321-AD28-12D49C0AA15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060" y="2820003"/>
            <a:ext cx="2721912" cy="15281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31704A7-0AAA-4D97-BF2D-7900C1E267F6}"/>
              </a:ext>
            </a:extLst>
          </p:cNvPr>
          <p:cNvSpPr txBox="1"/>
          <p:nvPr/>
        </p:nvSpPr>
        <p:spPr>
          <a:xfrm>
            <a:off x="400557" y="2697532"/>
            <a:ext cx="11364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Volcanoes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43F5A4-04F3-47FC-8763-C3080286728D}"/>
              </a:ext>
            </a:extLst>
          </p:cNvPr>
          <p:cNvSpPr txBox="1"/>
          <p:nvPr/>
        </p:nvSpPr>
        <p:spPr>
          <a:xfrm>
            <a:off x="3094953" y="4067443"/>
            <a:ext cx="13387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Earthquakes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AA63B9-5C0A-4199-94DD-183EF520B8DE}"/>
              </a:ext>
            </a:extLst>
          </p:cNvPr>
          <p:cNvSpPr txBox="1"/>
          <p:nvPr/>
        </p:nvSpPr>
        <p:spPr>
          <a:xfrm>
            <a:off x="2910300" y="1371242"/>
            <a:ext cx="10506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Tsunamis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B0BCF8-4652-4800-A036-EE6BC1E56E2C}"/>
              </a:ext>
            </a:extLst>
          </p:cNvPr>
          <p:cNvSpPr txBox="1"/>
          <p:nvPr/>
        </p:nvSpPr>
        <p:spPr>
          <a:xfrm>
            <a:off x="6249016" y="1329417"/>
            <a:ext cx="16479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Tropical storms (hurricanes)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DBCBFC-3403-454C-8A6F-00B701F7954E}"/>
              </a:ext>
            </a:extLst>
          </p:cNvPr>
          <p:cNvSpPr txBox="1"/>
          <p:nvPr/>
        </p:nvSpPr>
        <p:spPr>
          <a:xfrm>
            <a:off x="6467154" y="3314604"/>
            <a:ext cx="19786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Rivers and flooding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24D10-D8B3-4170-9313-7AB4F853972F}"/>
              </a:ext>
            </a:extLst>
          </p:cNvPr>
          <p:cNvSpPr txBox="1"/>
          <p:nvPr/>
        </p:nvSpPr>
        <p:spPr>
          <a:xfrm>
            <a:off x="117631" y="6244266"/>
            <a:ext cx="36467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Biomes (tropical rainforest and taiga)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4F839E-F561-40B0-B8A9-68CA1ED05CD5}"/>
              </a:ext>
            </a:extLst>
          </p:cNvPr>
          <p:cNvSpPr txBox="1"/>
          <p:nvPr/>
        </p:nvSpPr>
        <p:spPr>
          <a:xfrm>
            <a:off x="5789122" y="5600525"/>
            <a:ext cx="7944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Coasts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6E52EB5-D9E8-46ED-91D3-B289FF79F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5"/>
    </mc:Choice>
    <mc:Fallback xmlns="">
      <p:transition spd="slow" advTm="24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E6DB-DC9D-47B0-9110-0DF3F2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40" y="152662"/>
            <a:ext cx="8515350" cy="842889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will you learn? Human geography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863A9-0CDB-4693-B595-32DFE12B6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64" y="1164113"/>
            <a:ext cx="3467100" cy="1314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ACD3C-137E-40BC-A10B-BC96952471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647" y="1093849"/>
            <a:ext cx="4005943" cy="266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7356D-4510-4C90-86BA-ACC1E8B541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8" y="2604656"/>
            <a:ext cx="2789573" cy="167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29860-AA13-4431-89D1-02992D8C11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378" y="3363297"/>
            <a:ext cx="2322824" cy="3113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A5C2F-24FB-4B02-90DE-B02C4EF7F9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10" y="4468163"/>
            <a:ext cx="3222171" cy="2140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F320C-085C-45D3-9505-57D82CF12F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04" y="4588265"/>
            <a:ext cx="2859314" cy="1903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D6CE9E-CA17-4A22-ACDD-3965E997F0D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64" y="2474632"/>
            <a:ext cx="2537279" cy="19955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504EF2-2825-4F9F-B6E8-899D1D27F601}"/>
              </a:ext>
            </a:extLst>
          </p:cNvPr>
          <p:cNvSpPr txBox="1"/>
          <p:nvPr/>
        </p:nvSpPr>
        <p:spPr>
          <a:xfrm>
            <a:off x="2427633" y="1230243"/>
            <a:ext cx="1391215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Urbanisation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6139FF-DB3D-4CAA-B0B6-1871AB80A059}"/>
              </a:ext>
            </a:extLst>
          </p:cNvPr>
          <p:cNvSpPr txBox="1"/>
          <p:nvPr/>
        </p:nvSpPr>
        <p:spPr>
          <a:xfrm>
            <a:off x="5072222" y="1164113"/>
            <a:ext cx="145193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C55BFE-AEDB-43DC-8110-27808279F920}"/>
              </a:ext>
            </a:extLst>
          </p:cNvPr>
          <p:cNvSpPr txBox="1"/>
          <p:nvPr/>
        </p:nvSpPr>
        <p:spPr>
          <a:xfrm>
            <a:off x="4193354" y="2659298"/>
            <a:ext cx="162403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Climate change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7EC5F0-FDC0-40F3-8F38-435784B8C0D3}"/>
              </a:ext>
            </a:extLst>
          </p:cNvPr>
          <p:cNvSpPr txBox="1"/>
          <p:nvPr/>
        </p:nvSpPr>
        <p:spPr>
          <a:xfrm>
            <a:off x="2018366" y="2558371"/>
            <a:ext cx="1415259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Globalisation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9F88AC-77B8-4872-BBC6-3BF4972A25D7}"/>
              </a:ext>
            </a:extLst>
          </p:cNvPr>
          <p:cNvSpPr txBox="1"/>
          <p:nvPr/>
        </p:nvSpPr>
        <p:spPr>
          <a:xfrm>
            <a:off x="3373259" y="4686400"/>
            <a:ext cx="824328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Energy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138D4-55A8-4AB6-9428-74E813D1DFE0}"/>
              </a:ext>
            </a:extLst>
          </p:cNvPr>
          <p:cNvSpPr txBox="1"/>
          <p:nvPr/>
        </p:nvSpPr>
        <p:spPr>
          <a:xfrm>
            <a:off x="7016426" y="3625954"/>
            <a:ext cx="1438214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Regeneration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CD6B437-7DAA-4E75-9307-F816FEEC4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14"/>
    </mc:Choice>
    <mc:Fallback xmlns="">
      <p:transition spd="slow" advTm="25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E6DB-DC9D-47B0-9110-0DF3F201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0232"/>
            <a:ext cx="7886700" cy="491217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Fieldwork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16E932-E0CF-48BF-8320-7E37F43C7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78690" y="1170531"/>
            <a:ext cx="3248025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59011-D4E8-4926-89CF-2BEE0AC3D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1" y="1191237"/>
            <a:ext cx="4351338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DE029-6C24-488E-AB57-E1A6F388AA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88" y="4125231"/>
            <a:ext cx="3365767" cy="2367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1AAD9-A182-4D76-B1E9-156574ECDB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6" y="4099831"/>
            <a:ext cx="3712709" cy="24691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974B21-D98E-45DE-93AF-C071DA4E552D}"/>
              </a:ext>
            </a:extLst>
          </p:cNvPr>
          <p:cNvSpPr txBox="1"/>
          <p:nvPr/>
        </p:nvSpPr>
        <p:spPr>
          <a:xfrm>
            <a:off x="178996" y="1006571"/>
            <a:ext cx="4373313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Human fieldwork: regeneration in Worcester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26044-30F5-464C-8281-D4ECA43BCD23}"/>
              </a:ext>
            </a:extLst>
          </p:cNvPr>
          <p:cNvSpPr txBox="1"/>
          <p:nvPr/>
        </p:nvSpPr>
        <p:spPr>
          <a:xfrm>
            <a:off x="4803063" y="1006571"/>
            <a:ext cx="4134593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Physical fieldwork: flooding in Tewkesbury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8864922-D392-4312-91F1-1C6D93E02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8"/>
    </mc:Choice>
    <mc:Fallback xmlns="">
      <p:transition spd="slow" advTm="33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55C2C7-4939-4AD0-A9C1-102AB958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193" y="1070433"/>
            <a:ext cx="5585970" cy="431436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49DA90-2E3C-441A-8DE3-A9BE31EAB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04"/>
    </mc:Choice>
    <mc:Fallback xmlns="">
      <p:transition spd="slow" advTm="31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410</Words>
  <Application>Microsoft Office PowerPoint</Application>
  <PresentationFormat>On-screen Show (4:3)</PresentationFormat>
  <Paragraphs>100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Office Theme</vt:lpstr>
      <vt:lpstr>GCSE Geography</vt:lpstr>
      <vt:lpstr>GCSE Geography - Assessment</vt:lpstr>
      <vt:lpstr>GCSE Geography – course layout</vt:lpstr>
      <vt:lpstr>What will you learn? Physical geography</vt:lpstr>
      <vt:lpstr>What will you learn? Human geography</vt:lpstr>
      <vt:lpstr>Fieldwork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 Phillips</dc:creator>
  <cp:lastModifiedBy>D Sutcliffe</cp:lastModifiedBy>
  <cp:revision>19</cp:revision>
  <dcterms:created xsi:type="dcterms:W3CDTF">2020-11-30T08:35:29Z</dcterms:created>
  <dcterms:modified xsi:type="dcterms:W3CDTF">2023-01-04T23:39:35Z</dcterms:modified>
</cp:coreProperties>
</file>