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2" r:id="rId10"/>
    <p:sldId id="263" r:id="rId11"/>
    <p:sldId id="265"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1370-D58F-40F5-9266-A38CF7388D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5DD1A3-B70E-4E7D-A6A5-3F276BFDD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877C8C-62CE-4EB7-81A1-99396C376F2B}"/>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5" name="Footer Placeholder 4">
            <a:extLst>
              <a:ext uri="{FF2B5EF4-FFF2-40B4-BE49-F238E27FC236}">
                <a16:creationId xmlns:a16="http://schemas.microsoft.com/office/drawing/2014/main" id="{A2289514-2E3D-4128-B134-0D4E5AAE65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5571C-7747-4923-9AB5-6CE7E1E339A8}"/>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151667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DC051-1FDA-409E-A1ED-6E87F223CE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773E27-23CC-44FF-A18A-E5B3A09D9AB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2DBA01-09C5-4794-AAE3-343B560070A7}"/>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5" name="Footer Placeholder 4">
            <a:extLst>
              <a:ext uri="{FF2B5EF4-FFF2-40B4-BE49-F238E27FC236}">
                <a16:creationId xmlns:a16="http://schemas.microsoft.com/office/drawing/2014/main" id="{61B4728F-2547-49ED-A586-D77898BB8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B2862F-5229-463A-8A5A-C996478BB10E}"/>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142214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6073D2-2FA0-4A30-9A0E-ADDBE42EDA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347C4-D760-4ABD-8E9A-0F3F4DC911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7EFCE-8E50-4CF6-A37A-38AA3921BDF0}"/>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5" name="Footer Placeholder 4">
            <a:extLst>
              <a:ext uri="{FF2B5EF4-FFF2-40B4-BE49-F238E27FC236}">
                <a16:creationId xmlns:a16="http://schemas.microsoft.com/office/drawing/2014/main" id="{8045A3B2-1D4B-4B41-A890-528F7EFCE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101F9-D34A-4D7A-BFDF-5CDB3CE86F9F}"/>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149432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DB28-CB43-4A17-A840-081684367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26FF7D3-F7AA-4E6D-A275-4BF6D208AC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37F83-2F6A-4837-A12A-2AB09C034CE5}"/>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5" name="Footer Placeholder 4">
            <a:extLst>
              <a:ext uri="{FF2B5EF4-FFF2-40B4-BE49-F238E27FC236}">
                <a16:creationId xmlns:a16="http://schemas.microsoft.com/office/drawing/2014/main" id="{4F9E891E-9ECC-45BD-B686-219C77DC8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9A5BDB-FBB3-4FDD-AA5C-E2ADC6F7979F}"/>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410630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5768-5765-42F9-AE1C-4944E9AAD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72F010-FDEA-44EA-BFAB-81AF67721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91031E-E719-4CD9-BB2C-8C5101E30DC8}"/>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5" name="Footer Placeholder 4">
            <a:extLst>
              <a:ext uri="{FF2B5EF4-FFF2-40B4-BE49-F238E27FC236}">
                <a16:creationId xmlns:a16="http://schemas.microsoft.com/office/drawing/2014/main" id="{34FE9F38-C7CA-4EEB-B675-ACEBD2246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A7B15-0EA4-47B8-B80B-573252C3B4E9}"/>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356785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6BF1-B2A9-4776-954B-004699DD0F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29F04F-4D8A-470A-8463-512C32F738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887675-160B-4C20-9ED6-F870BC0E57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7C59B7-3B8B-4C5A-849C-90CEB7D42D0C}"/>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6" name="Footer Placeholder 5">
            <a:extLst>
              <a:ext uri="{FF2B5EF4-FFF2-40B4-BE49-F238E27FC236}">
                <a16:creationId xmlns:a16="http://schemas.microsoft.com/office/drawing/2014/main" id="{2B96C66D-68CF-4202-BFBD-5A9D912939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5F295D-5E64-430E-BB97-A52AB9CA7611}"/>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59329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3695-E2FD-46A4-8203-5D3EEB9EA5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1F2ED1-B06B-4A2A-BBBA-8933A3FA2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093FB0-D51A-405B-B32F-F1486CE9F1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363E97-44D2-4F3A-AC3E-72797D6F06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D0132D-183F-4FB8-831D-4F9EBDC4ED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BDBCC7-B8CF-487B-8F07-E0730BD2C8F7}"/>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8" name="Footer Placeholder 7">
            <a:extLst>
              <a:ext uri="{FF2B5EF4-FFF2-40B4-BE49-F238E27FC236}">
                <a16:creationId xmlns:a16="http://schemas.microsoft.com/office/drawing/2014/main" id="{F7755026-ABB9-4ED4-8337-354FB2AC48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466F26-D1B1-4119-AF5B-735C3E493F0D}"/>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235177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BB1D6-A65E-4578-9BA2-E584C0F5B3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0ECEB-C1DB-42F1-8A9A-706680056D85}"/>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4" name="Footer Placeholder 3">
            <a:extLst>
              <a:ext uri="{FF2B5EF4-FFF2-40B4-BE49-F238E27FC236}">
                <a16:creationId xmlns:a16="http://schemas.microsoft.com/office/drawing/2014/main" id="{305E9FFD-8B0F-469B-9498-1FC562F13D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9B9081-7DF0-4E76-94BD-7B566056C728}"/>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1110621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31728-35FF-4288-8E9E-1DB262C1EB3B}"/>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3" name="Footer Placeholder 2">
            <a:extLst>
              <a:ext uri="{FF2B5EF4-FFF2-40B4-BE49-F238E27FC236}">
                <a16:creationId xmlns:a16="http://schemas.microsoft.com/office/drawing/2014/main" id="{6B7F4233-96A6-4C1A-B01C-704DF018790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F0FE2-7F5C-4A80-AD70-B2052CBADD30}"/>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259340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EB87-323C-4F08-9231-8532EAB4E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C7211D-ABE4-4B32-BAAA-F6F37F82C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A8A8CC-980F-4442-9099-81DD5E22D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289FF7-5DF9-48D3-BA82-2D95FB9B8C5C}"/>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6" name="Footer Placeholder 5">
            <a:extLst>
              <a:ext uri="{FF2B5EF4-FFF2-40B4-BE49-F238E27FC236}">
                <a16:creationId xmlns:a16="http://schemas.microsoft.com/office/drawing/2014/main" id="{D2170B13-47A9-4A1E-825A-9A782980F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957A38-D141-436D-B82E-BDE463357485}"/>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392109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BDC0-E67A-4958-B106-EBB4329B0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F38584-4EBB-4637-8D51-F3A059B8F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FE6E40F-0601-460F-83A0-98EA7E8E8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62F388-644D-4031-A5D4-86AC0A7C513C}"/>
              </a:ext>
            </a:extLst>
          </p:cNvPr>
          <p:cNvSpPr>
            <a:spLocks noGrp="1"/>
          </p:cNvSpPr>
          <p:nvPr>
            <p:ph type="dt" sz="half" idx="10"/>
          </p:nvPr>
        </p:nvSpPr>
        <p:spPr/>
        <p:txBody>
          <a:bodyPr/>
          <a:lstStyle/>
          <a:p>
            <a:fld id="{B7EFE95B-01BD-4F5A-B0D6-0F12AF2C8FBF}" type="datetimeFigureOut">
              <a:rPr lang="en-GB" smtClean="0"/>
              <a:t>05/01/2023</a:t>
            </a:fld>
            <a:endParaRPr lang="en-GB"/>
          </a:p>
        </p:txBody>
      </p:sp>
      <p:sp>
        <p:nvSpPr>
          <p:cNvPr id="6" name="Footer Placeholder 5">
            <a:extLst>
              <a:ext uri="{FF2B5EF4-FFF2-40B4-BE49-F238E27FC236}">
                <a16:creationId xmlns:a16="http://schemas.microsoft.com/office/drawing/2014/main" id="{BEFFF882-2355-4F19-AD0C-76791E05B2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B6C844-2E0D-4047-8B7B-87383A817125}"/>
              </a:ext>
            </a:extLst>
          </p:cNvPr>
          <p:cNvSpPr>
            <a:spLocks noGrp="1"/>
          </p:cNvSpPr>
          <p:nvPr>
            <p:ph type="sldNum" sz="quarter" idx="12"/>
          </p:nvPr>
        </p:nvSpPr>
        <p:spPr/>
        <p:txBody>
          <a:bodyPr/>
          <a:lstStyle/>
          <a:p>
            <a:fld id="{E3FFE6CF-39CB-4C45-B7DE-371494AA8FDD}" type="slidenum">
              <a:rPr lang="en-GB" smtClean="0"/>
              <a:t>‹#›</a:t>
            </a:fld>
            <a:endParaRPr lang="en-GB"/>
          </a:p>
        </p:txBody>
      </p:sp>
    </p:spTree>
    <p:extLst>
      <p:ext uri="{BB962C8B-B14F-4D97-AF65-F5344CB8AC3E}">
        <p14:creationId xmlns:p14="http://schemas.microsoft.com/office/powerpoint/2010/main" val="300083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061BF-2C07-4801-872B-935C3AA41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EE7EF0-9E84-49BB-99E6-A2ACCF84C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2DBDAA-E04C-4CBA-A2C2-3E230C149B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FE95B-01BD-4F5A-B0D6-0F12AF2C8FBF}" type="datetimeFigureOut">
              <a:rPr lang="en-GB" smtClean="0"/>
              <a:t>05/01/2023</a:t>
            </a:fld>
            <a:endParaRPr lang="en-GB"/>
          </a:p>
        </p:txBody>
      </p:sp>
      <p:sp>
        <p:nvSpPr>
          <p:cNvPr id="5" name="Footer Placeholder 4">
            <a:extLst>
              <a:ext uri="{FF2B5EF4-FFF2-40B4-BE49-F238E27FC236}">
                <a16:creationId xmlns:a16="http://schemas.microsoft.com/office/drawing/2014/main" id="{035C22CA-414B-443C-8234-203832810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E4927E-DC0C-462A-8C39-043A28A3DE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FE6CF-39CB-4C45-B7DE-371494AA8FDD}" type="slidenum">
              <a:rPr lang="en-GB" smtClean="0"/>
              <a:t>‹#›</a:t>
            </a:fld>
            <a:endParaRPr lang="en-GB"/>
          </a:p>
        </p:txBody>
      </p:sp>
    </p:spTree>
    <p:extLst>
      <p:ext uri="{BB962C8B-B14F-4D97-AF65-F5344CB8AC3E}">
        <p14:creationId xmlns:p14="http://schemas.microsoft.com/office/powerpoint/2010/main" val="1808146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696A835-7469-45D7-9FFF-34D559CCF100}"/>
              </a:ext>
            </a:extLst>
          </p:cNvPr>
          <p:cNvSpPr txBox="1">
            <a:spLocks/>
          </p:cNvSpPr>
          <p:nvPr/>
        </p:nvSpPr>
        <p:spPr>
          <a:xfrm>
            <a:off x="577850" y="393700"/>
            <a:ext cx="11036300" cy="57451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5000" b="1" dirty="0">
                <a:solidFill>
                  <a:srgbClr val="7030A0"/>
                </a:solidFill>
              </a:rPr>
              <a:t>CAMBRIDGE NATIONAL CERTIFICATE</a:t>
            </a:r>
          </a:p>
          <a:p>
            <a:r>
              <a:rPr lang="en-GB" sz="9000" b="1" dirty="0">
                <a:solidFill>
                  <a:srgbClr val="00B050"/>
                </a:solidFill>
              </a:rPr>
              <a:t>HEALTH AND SOCIAL CARE</a:t>
            </a:r>
          </a:p>
        </p:txBody>
      </p:sp>
      <p:pic>
        <p:nvPicPr>
          <p:cNvPr id="6" name="Picture 5">
            <a:extLst>
              <a:ext uri="{FF2B5EF4-FFF2-40B4-BE49-F238E27FC236}">
                <a16:creationId xmlns:a16="http://schemas.microsoft.com/office/drawing/2014/main" id="{B1604E2F-CFCA-4C9E-A807-4F64A4DA5988}"/>
              </a:ext>
            </a:extLst>
          </p:cNvPr>
          <p:cNvPicPr>
            <a:picLocks noChangeAspect="1"/>
          </p:cNvPicPr>
          <p:nvPr/>
        </p:nvPicPr>
        <p:blipFill rotWithShape="1">
          <a:blip r:embed="rId4"/>
          <a:srcRect l="5410" t="-166" r="46604"/>
          <a:stretch/>
        </p:blipFill>
        <p:spPr>
          <a:xfrm>
            <a:off x="546100" y="2844800"/>
            <a:ext cx="2997201" cy="3746500"/>
          </a:xfrm>
          <a:prstGeom prst="rect">
            <a:avLst/>
          </a:prstGeom>
        </p:spPr>
      </p:pic>
      <p:pic>
        <p:nvPicPr>
          <p:cNvPr id="7" name="Picture 6">
            <a:extLst>
              <a:ext uri="{FF2B5EF4-FFF2-40B4-BE49-F238E27FC236}">
                <a16:creationId xmlns:a16="http://schemas.microsoft.com/office/drawing/2014/main" id="{6A9FEFFB-B55E-4C43-9CF0-C9DE7C413B18}"/>
              </a:ext>
            </a:extLst>
          </p:cNvPr>
          <p:cNvPicPr>
            <a:picLocks noChangeAspect="1"/>
          </p:cNvPicPr>
          <p:nvPr/>
        </p:nvPicPr>
        <p:blipFill rotWithShape="1">
          <a:blip r:embed="rId4"/>
          <a:srcRect l="52733" t="1753" r="6272" b="2078"/>
          <a:stretch/>
        </p:blipFill>
        <p:spPr>
          <a:xfrm>
            <a:off x="9067801" y="2844800"/>
            <a:ext cx="2667000" cy="3746500"/>
          </a:xfrm>
          <a:prstGeom prst="rect">
            <a:avLst/>
          </a:prstGeom>
        </p:spPr>
      </p:pic>
      <p:pic>
        <p:nvPicPr>
          <p:cNvPr id="2" name="Audio 1">
            <a:hlinkClick r:id="" action="ppaction://media"/>
            <a:extLst>
              <a:ext uri="{FF2B5EF4-FFF2-40B4-BE49-F238E27FC236}">
                <a16:creationId xmlns:a16="http://schemas.microsoft.com/office/drawing/2014/main" id="{BBE911CD-0E89-4437-8BB6-E49B4DE606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85296296"/>
      </p:ext>
    </p:extLst>
  </p:cSld>
  <p:clrMapOvr>
    <a:masterClrMapping/>
  </p:clrMapOvr>
  <mc:AlternateContent xmlns:mc="http://schemas.openxmlformats.org/markup-compatibility/2006" xmlns:p14="http://schemas.microsoft.com/office/powerpoint/2010/main">
    <mc:Choice Requires="p14">
      <p:transition spd="slow" p14:dur="2000" advTm="5470"/>
    </mc:Choice>
    <mc:Fallback xmlns="">
      <p:transition spd="slow" advTm="5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50F6-CCF4-4F00-AAB9-944880818DA0}"/>
              </a:ext>
            </a:extLst>
          </p:cNvPr>
          <p:cNvSpPr>
            <a:spLocks noGrp="1"/>
          </p:cNvSpPr>
          <p:nvPr>
            <p:ph type="title"/>
          </p:nvPr>
        </p:nvSpPr>
        <p:spPr>
          <a:xfrm>
            <a:off x="1333151" y="246062"/>
            <a:ext cx="10515600" cy="1325563"/>
          </a:xfrm>
        </p:spPr>
        <p:txBody>
          <a:bodyPr>
            <a:normAutofit/>
          </a:bodyPr>
          <a:lstStyle/>
          <a:p>
            <a:r>
              <a:rPr lang="en-GB" sz="4800" b="1" dirty="0">
                <a:solidFill>
                  <a:schemeClr val="accent1"/>
                </a:solidFill>
              </a:rPr>
              <a:t>What is Health and Social Care?</a:t>
            </a:r>
          </a:p>
        </p:txBody>
      </p:sp>
      <p:sp>
        <p:nvSpPr>
          <p:cNvPr id="3" name="Content Placeholder 2">
            <a:extLst>
              <a:ext uri="{FF2B5EF4-FFF2-40B4-BE49-F238E27FC236}">
                <a16:creationId xmlns:a16="http://schemas.microsoft.com/office/drawing/2014/main" id="{B6504E6D-1AC0-4D93-87B7-3CF5C047FF78}"/>
              </a:ext>
            </a:extLst>
          </p:cNvPr>
          <p:cNvSpPr>
            <a:spLocks noGrp="1"/>
          </p:cNvSpPr>
          <p:nvPr>
            <p:ph idx="1"/>
          </p:nvPr>
        </p:nvSpPr>
        <p:spPr>
          <a:xfrm>
            <a:off x="838200" y="1571625"/>
            <a:ext cx="10515600" cy="4871120"/>
          </a:xfrm>
        </p:spPr>
        <p:txBody>
          <a:bodyPr>
            <a:normAutofit fontScale="92500" lnSpcReduction="10000"/>
          </a:bodyPr>
          <a:lstStyle/>
          <a:p>
            <a:pPr marL="0" indent="0">
              <a:buNone/>
            </a:pPr>
            <a:r>
              <a:rPr lang="en-GB" dirty="0"/>
              <a:t>Health &amp; Social Care is a vocational course that helps students understand how care is provided in society across a range of sectors. </a:t>
            </a:r>
          </a:p>
          <a:p>
            <a:pPr marL="0" indent="0">
              <a:buNone/>
            </a:pPr>
            <a:endParaRPr lang="en-GB" dirty="0"/>
          </a:p>
          <a:p>
            <a:pPr marL="0" indent="0">
              <a:buNone/>
            </a:pPr>
            <a:r>
              <a:rPr lang="en-GB" dirty="0"/>
              <a:t>It develops students’ empathic skills and fosters a sense of understanding and respect for others. </a:t>
            </a:r>
          </a:p>
          <a:p>
            <a:pPr marL="0" indent="0">
              <a:buNone/>
            </a:pPr>
            <a:endParaRPr lang="en-GB" dirty="0"/>
          </a:p>
          <a:p>
            <a:pPr marL="0" indent="0">
              <a:buNone/>
            </a:pPr>
            <a:r>
              <a:rPr lang="en-GB" dirty="0"/>
              <a:t>This course provides students with an introduction to the world of Health and Social Care, allowing them to understand the principles of quality care in action. </a:t>
            </a:r>
          </a:p>
          <a:p>
            <a:pPr marL="0" indent="0">
              <a:buNone/>
            </a:pPr>
            <a:endParaRPr lang="en-GB" dirty="0"/>
          </a:p>
          <a:p>
            <a:pPr marL="0" indent="0">
              <a:buNone/>
            </a:pPr>
            <a:r>
              <a:rPr lang="en-GB" dirty="0"/>
              <a:t>Students will explore a variety of aspects ranging from health specialist pathways, social care specialism and early years.</a:t>
            </a:r>
          </a:p>
        </p:txBody>
      </p:sp>
      <p:pic>
        <p:nvPicPr>
          <p:cNvPr id="4" name="Audio 3">
            <a:hlinkClick r:id="" action="ppaction://media"/>
            <a:extLst>
              <a:ext uri="{FF2B5EF4-FFF2-40B4-BE49-F238E27FC236}">
                <a16:creationId xmlns:a16="http://schemas.microsoft.com/office/drawing/2014/main" id="{3E6B1B30-50EB-457D-A387-88A5DF93B2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17647032"/>
      </p:ext>
    </p:extLst>
  </p:cSld>
  <p:clrMapOvr>
    <a:masterClrMapping/>
  </p:clrMapOvr>
  <mc:AlternateContent xmlns:mc="http://schemas.openxmlformats.org/markup-compatibility/2006" xmlns:p14="http://schemas.microsoft.com/office/powerpoint/2010/main">
    <mc:Choice Requires="p14">
      <p:transition spd="slow" p14:dur="2000" advTm="14702"/>
    </mc:Choice>
    <mc:Fallback xmlns="">
      <p:transition spd="slow" advTm="14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D4594-6760-4BF3-95C7-9A0C84FC9FDB}"/>
              </a:ext>
            </a:extLst>
          </p:cNvPr>
          <p:cNvSpPr>
            <a:spLocks noGrp="1"/>
          </p:cNvSpPr>
          <p:nvPr>
            <p:ph type="title"/>
          </p:nvPr>
        </p:nvSpPr>
        <p:spPr>
          <a:xfrm>
            <a:off x="419450" y="365125"/>
            <a:ext cx="10934350" cy="1325563"/>
          </a:xfrm>
        </p:spPr>
        <p:txBody>
          <a:bodyPr>
            <a:normAutofit fontScale="90000"/>
          </a:bodyPr>
          <a:lstStyle/>
          <a:p>
            <a:br>
              <a:rPr lang="en-GB" dirty="0"/>
            </a:br>
            <a:br>
              <a:rPr lang="en-GB" dirty="0"/>
            </a:br>
            <a:r>
              <a:rPr lang="en-GB" sz="3100" dirty="0">
                <a:latin typeface="+mn-lt"/>
              </a:rPr>
              <a:t>About three million people in the UK work in the health and social care sector - the equivalent to one in every 10 people. Demand for both health and social care is liable to continue to rise due to the ageing population, and so will play a very important role within the UK society. With this, there will be a greater demand for people to work in these roles. </a:t>
            </a:r>
            <a:br>
              <a:rPr lang="en-GB" dirty="0"/>
            </a:br>
            <a:endParaRPr lang="en-GB" dirty="0"/>
          </a:p>
        </p:txBody>
      </p:sp>
      <p:sp>
        <p:nvSpPr>
          <p:cNvPr id="8" name="Rectangle 7">
            <a:extLst>
              <a:ext uri="{FF2B5EF4-FFF2-40B4-BE49-F238E27FC236}">
                <a16:creationId xmlns:a16="http://schemas.microsoft.com/office/drawing/2014/main" id="{5F239139-DE94-47F6-80A5-4D2920E20892}"/>
              </a:ext>
            </a:extLst>
          </p:cNvPr>
          <p:cNvSpPr/>
          <p:nvPr/>
        </p:nvSpPr>
        <p:spPr>
          <a:xfrm>
            <a:off x="609600" y="3273147"/>
            <a:ext cx="5219700" cy="3724096"/>
          </a:xfrm>
          <a:prstGeom prst="rect">
            <a:avLst/>
          </a:prstGeom>
        </p:spPr>
        <p:txBody>
          <a:bodyPr wrap="square">
            <a:spAutoFit/>
          </a:bodyPr>
          <a:lstStyle/>
          <a:p>
            <a:r>
              <a:rPr lang="en-GB" sz="2000" b="1" dirty="0">
                <a:solidFill>
                  <a:srgbClr val="FF0000"/>
                </a:solidFill>
              </a:rPr>
              <a:t>social worker	</a:t>
            </a:r>
            <a:r>
              <a:rPr lang="en-GB" sz="2000" b="1" dirty="0">
                <a:solidFill>
                  <a:srgbClr val="00B050"/>
                </a:solidFill>
              </a:rPr>
              <a:t>nanny	  </a:t>
            </a:r>
            <a:r>
              <a:rPr lang="en-GB" sz="2000" b="1" dirty="0">
                <a:solidFill>
                  <a:srgbClr val="FFC000"/>
                </a:solidFill>
              </a:rPr>
              <a:t>yoga therapist</a:t>
            </a:r>
            <a:r>
              <a:rPr lang="en-GB" sz="2000" b="1" dirty="0"/>
              <a:t>	  </a:t>
            </a:r>
            <a:r>
              <a:rPr lang="en-GB" sz="2000" b="1" dirty="0">
                <a:solidFill>
                  <a:srgbClr val="7030A0"/>
                </a:solidFill>
              </a:rPr>
              <a:t>family support worker</a:t>
            </a:r>
            <a:r>
              <a:rPr lang="en-GB" sz="2000" b="1" dirty="0"/>
              <a:t>	</a:t>
            </a:r>
            <a:r>
              <a:rPr lang="en-GB" sz="2000" b="1" dirty="0">
                <a:solidFill>
                  <a:srgbClr val="0070C0"/>
                </a:solidFill>
              </a:rPr>
              <a:t>care home assistant    </a:t>
            </a:r>
            <a:r>
              <a:rPr lang="en-GB" sz="2000" b="1" dirty="0">
                <a:solidFill>
                  <a:schemeClr val="accent3"/>
                </a:solidFill>
              </a:rPr>
              <a:t>music therapist</a:t>
            </a:r>
            <a:r>
              <a:rPr lang="en-GB" sz="2000" b="1" dirty="0"/>
              <a:t>	</a:t>
            </a:r>
            <a:r>
              <a:rPr lang="en-GB" sz="2000" b="1" dirty="0">
                <a:solidFill>
                  <a:schemeClr val="accent6">
                    <a:lumMod val="75000"/>
                  </a:schemeClr>
                </a:solidFill>
              </a:rPr>
              <a:t>occupational therapist</a:t>
            </a:r>
            <a:r>
              <a:rPr lang="en-GB" sz="2000" b="1" dirty="0"/>
              <a:t>	</a:t>
            </a:r>
          </a:p>
          <a:p>
            <a:r>
              <a:rPr lang="en-GB" sz="2000" b="1" dirty="0">
                <a:solidFill>
                  <a:srgbClr val="FF00FF"/>
                </a:solidFill>
              </a:rPr>
              <a:t>nursery assistant   </a:t>
            </a:r>
            <a:r>
              <a:rPr lang="en-GB" sz="2000" b="1" dirty="0">
                <a:solidFill>
                  <a:srgbClr val="00CC00"/>
                </a:solidFill>
              </a:rPr>
              <a:t>family mediator               </a:t>
            </a:r>
            <a:r>
              <a:rPr lang="en-GB" sz="2000" b="1" dirty="0">
                <a:solidFill>
                  <a:srgbClr val="0000FF"/>
                </a:solidFill>
              </a:rPr>
              <a:t>carers to help dressing and washing </a:t>
            </a:r>
            <a:r>
              <a:rPr lang="en-GB" sz="2000" b="1" dirty="0">
                <a:solidFill>
                  <a:srgbClr val="800080"/>
                </a:solidFill>
              </a:rPr>
              <a:t>bereavement counselling</a:t>
            </a:r>
            <a:r>
              <a:rPr lang="en-GB" sz="2000" b="1" dirty="0"/>
              <a:t>	     </a:t>
            </a:r>
            <a:r>
              <a:rPr lang="en-GB" sz="2000" b="1" dirty="0">
                <a:solidFill>
                  <a:srgbClr val="FF0000"/>
                </a:solidFill>
              </a:rPr>
              <a:t>play therapist </a:t>
            </a:r>
            <a:r>
              <a:rPr lang="en-GB" sz="2000" b="1" dirty="0">
                <a:solidFill>
                  <a:srgbClr val="FF9900"/>
                </a:solidFill>
              </a:rPr>
              <a:t>reflexology    </a:t>
            </a:r>
            <a:r>
              <a:rPr lang="en-GB" sz="2000" b="1" dirty="0">
                <a:solidFill>
                  <a:schemeClr val="tx1">
                    <a:lumMod val="65000"/>
                    <a:lumOff val="35000"/>
                  </a:schemeClr>
                </a:solidFill>
              </a:rPr>
              <a:t>child minding   </a:t>
            </a:r>
            <a:r>
              <a:rPr lang="en-GB" sz="2000" b="1" dirty="0">
                <a:solidFill>
                  <a:srgbClr val="006699"/>
                </a:solidFill>
              </a:rPr>
              <a:t>mental health counselling	</a:t>
            </a:r>
            <a:r>
              <a:rPr lang="en-GB" sz="2000" b="1" dirty="0">
                <a:solidFill>
                  <a:srgbClr val="6600CC"/>
                </a:solidFill>
              </a:rPr>
              <a:t>pre school teaching</a:t>
            </a:r>
          </a:p>
          <a:p>
            <a:r>
              <a:rPr lang="en-GB" sz="2000" b="1" dirty="0">
                <a:solidFill>
                  <a:srgbClr val="006600"/>
                </a:solidFill>
              </a:rPr>
              <a:t>Art therapist	</a:t>
            </a:r>
            <a:r>
              <a:rPr lang="en-GB" sz="2000" b="1" dirty="0">
                <a:solidFill>
                  <a:srgbClr val="6600FF"/>
                </a:solidFill>
              </a:rPr>
              <a:t>drama therapist	</a:t>
            </a:r>
            <a:r>
              <a:rPr lang="en-GB" sz="2000" b="1" dirty="0">
                <a:solidFill>
                  <a:srgbClr val="006600"/>
                </a:solidFill>
              </a:rPr>
              <a:t>mental health support	</a:t>
            </a:r>
            <a:r>
              <a:rPr lang="en-GB" sz="2000" b="1" dirty="0">
                <a:solidFill>
                  <a:srgbClr val="FF0000"/>
                </a:solidFill>
              </a:rPr>
              <a:t>nutritional therapis</a:t>
            </a:r>
            <a:r>
              <a:rPr lang="en-GB" b="1" dirty="0">
                <a:solidFill>
                  <a:srgbClr val="FF0000"/>
                </a:solidFill>
              </a:rPr>
              <a:t>t</a:t>
            </a:r>
            <a:r>
              <a:rPr lang="en-GB" b="1" dirty="0">
                <a:solidFill>
                  <a:schemeClr val="accent6">
                    <a:lumMod val="60000"/>
                    <a:lumOff val="40000"/>
                  </a:schemeClr>
                </a:solidFill>
              </a:rPr>
              <a:t>	</a:t>
            </a:r>
          </a:p>
          <a:p>
            <a:endParaRPr lang="en-GB" dirty="0">
              <a:solidFill>
                <a:schemeClr val="accent6">
                  <a:lumMod val="60000"/>
                  <a:lumOff val="40000"/>
                </a:schemeClr>
              </a:solidFill>
            </a:endParaRPr>
          </a:p>
          <a:p>
            <a:r>
              <a:rPr lang="en-GB" dirty="0"/>
              <a:t>	</a:t>
            </a:r>
          </a:p>
        </p:txBody>
      </p:sp>
      <p:pic>
        <p:nvPicPr>
          <p:cNvPr id="9" name="Content Placeholder 3">
            <a:extLst>
              <a:ext uri="{FF2B5EF4-FFF2-40B4-BE49-F238E27FC236}">
                <a16:creationId xmlns:a16="http://schemas.microsoft.com/office/drawing/2014/main" id="{11C8ABAB-072E-49DB-B01B-B053B80C4057}"/>
              </a:ext>
            </a:extLst>
          </p:cNvPr>
          <p:cNvPicPr>
            <a:picLocks noChangeAspect="1"/>
          </p:cNvPicPr>
          <p:nvPr/>
        </p:nvPicPr>
        <p:blipFill>
          <a:blip r:embed="rId4"/>
          <a:stretch>
            <a:fillRect/>
          </a:stretch>
        </p:blipFill>
        <p:spPr>
          <a:xfrm>
            <a:off x="6502482" y="3092054"/>
            <a:ext cx="4996028" cy="3765946"/>
          </a:xfrm>
          <a:prstGeom prst="rect">
            <a:avLst/>
          </a:prstGeom>
        </p:spPr>
      </p:pic>
      <p:sp>
        <p:nvSpPr>
          <p:cNvPr id="11" name="TextBox 10">
            <a:extLst>
              <a:ext uri="{FF2B5EF4-FFF2-40B4-BE49-F238E27FC236}">
                <a16:creationId xmlns:a16="http://schemas.microsoft.com/office/drawing/2014/main" id="{2DDE127A-692F-46C1-B422-905646B1E169}"/>
              </a:ext>
            </a:extLst>
          </p:cNvPr>
          <p:cNvSpPr txBox="1"/>
          <p:nvPr/>
        </p:nvSpPr>
        <p:spPr>
          <a:xfrm>
            <a:off x="1468072" y="2635805"/>
            <a:ext cx="2197917" cy="400110"/>
          </a:xfrm>
          <a:prstGeom prst="rect">
            <a:avLst/>
          </a:prstGeom>
          <a:solidFill>
            <a:schemeClr val="bg2"/>
          </a:solidFill>
        </p:spPr>
        <p:txBody>
          <a:bodyPr wrap="square" rtlCol="0">
            <a:spAutoFit/>
          </a:bodyPr>
          <a:lstStyle/>
          <a:p>
            <a:r>
              <a:rPr lang="en-GB" sz="2000" b="1" dirty="0"/>
              <a:t>Social Care Careers</a:t>
            </a:r>
          </a:p>
        </p:txBody>
      </p:sp>
      <p:sp>
        <p:nvSpPr>
          <p:cNvPr id="12" name="TextBox 11">
            <a:extLst>
              <a:ext uri="{FF2B5EF4-FFF2-40B4-BE49-F238E27FC236}">
                <a16:creationId xmlns:a16="http://schemas.microsoft.com/office/drawing/2014/main" id="{1880FFF0-71DA-49CB-B68B-B9776FCD8C33}"/>
              </a:ext>
            </a:extLst>
          </p:cNvPr>
          <p:cNvSpPr txBox="1"/>
          <p:nvPr/>
        </p:nvSpPr>
        <p:spPr>
          <a:xfrm>
            <a:off x="7972844" y="2635805"/>
            <a:ext cx="2055303" cy="369332"/>
          </a:xfrm>
          <a:prstGeom prst="rect">
            <a:avLst/>
          </a:prstGeom>
          <a:solidFill>
            <a:schemeClr val="bg2"/>
          </a:solidFill>
        </p:spPr>
        <p:txBody>
          <a:bodyPr wrap="square" rtlCol="0">
            <a:spAutoFit/>
          </a:bodyPr>
          <a:lstStyle/>
          <a:p>
            <a:r>
              <a:rPr lang="en-GB" b="1" dirty="0"/>
              <a:t>Health Care Careers</a:t>
            </a:r>
          </a:p>
        </p:txBody>
      </p:sp>
      <p:pic>
        <p:nvPicPr>
          <p:cNvPr id="5" name="Audio 4">
            <a:hlinkClick r:id="" action="ppaction://media"/>
            <a:extLst>
              <a:ext uri="{FF2B5EF4-FFF2-40B4-BE49-F238E27FC236}">
                <a16:creationId xmlns:a16="http://schemas.microsoft.com/office/drawing/2014/main" id="{F01FE23E-C661-41EB-82A0-BEA6B3A1D6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87816135"/>
      </p:ext>
    </p:extLst>
  </p:cSld>
  <p:clrMapOvr>
    <a:masterClrMapping/>
  </p:clrMapOvr>
  <mc:AlternateContent xmlns:mc="http://schemas.openxmlformats.org/markup-compatibility/2006" xmlns:p14="http://schemas.microsoft.com/office/powerpoint/2010/main">
    <mc:Choice Requires="p14">
      <p:transition spd="slow" p14:dur="2000" advTm="37506"/>
    </mc:Choice>
    <mc:Fallback xmlns="">
      <p:transition spd="slow" advTm="375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61A27E-2EC9-49E5-B6D1-46C8484D2E43}"/>
              </a:ext>
            </a:extLst>
          </p:cNvPr>
          <p:cNvSpPr/>
          <p:nvPr/>
        </p:nvSpPr>
        <p:spPr>
          <a:xfrm>
            <a:off x="511728" y="507576"/>
            <a:ext cx="11467750" cy="5355312"/>
          </a:xfrm>
          <a:prstGeom prst="rect">
            <a:avLst/>
          </a:prstGeom>
          <a:solidFill>
            <a:schemeClr val="accent6">
              <a:lumMod val="40000"/>
              <a:lumOff val="60000"/>
            </a:schemeClr>
          </a:solidFill>
        </p:spPr>
        <p:txBody>
          <a:bodyPr wrap="square">
            <a:spAutoFit/>
          </a:bodyPr>
          <a:lstStyle/>
          <a:p>
            <a:r>
              <a:rPr lang="en-GB" b="1" i="0" dirty="0">
                <a:effectLst/>
                <a:latin typeface="Lato"/>
              </a:rPr>
              <a:t>The Cambridge National in Health &amp; Social Care aims to equip students with both the practical skills and the knowledge behind working within this demanding spectrum of subjects. The course allows students to develop essential knowledge of the work place alongside transferable and personal skills.</a:t>
            </a:r>
          </a:p>
          <a:p>
            <a:r>
              <a:rPr lang="en-GB" b="1" i="0" dirty="0">
                <a:effectLst/>
                <a:latin typeface="Lato"/>
              </a:rPr>
              <a:t>During the course, students are expected to complete two pieces of externally moderated coursework as well as one external exam.</a:t>
            </a:r>
          </a:p>
          <a:p>
            <a:endParaRPr lang="en-GB" b="0" i="0" dirty="0">
              <a:effectLst/>
              <a:latin typeface="Lato"/>
            </a:endParaRPr>
          </a:p>
          <a:p>
            <a:r>
              <a:rPr lang="en-GB" b="0" i="0" u="sng" dirty="0">
                <a:effectLst/>
                <a:latin typeface="Lato"/>
              </a:rPr>
              <a:t>Coursework units include:</a:t>
            </a:r>
            <a:r>
              <a:rPr lang="en-GB" b="0" i="0" dirty="0">
                <a:effectLst/>
                <a:latin typeface="Lato"/>
              </a:rPr>
              <a:t> </a:t>
            </a:r>
            <a:r>
              <a:rPr lang="en-GB" dirty="0">
                <a:latin typeface="Lato"/>
              </a:rPr>
              <a:t> </a:t>
            </a:r>
          </a:p>
          <a:p>
            <a:r>
              <a:rPr lang="en-GB" dirty="0">
                <a:latin typeface="Lato"/>
              </a:rPr>
              <a:t>Core Unit:</a:t>
            </a:r>
          </a:p>
          <a:p>
            <a:pPr marL="285750" indent="-285750">
              <a:buFont typeface="Arial" panose="020B0604020202020204" pitchFamily="34" charset="0"/>
              <a:buChar char="•"/>
            </a:pPr>
            <a:r>
              <a:rPr lang="en-GB" b="0" i="0" dirty="0">
                <a:effectLst/>
                <a:latin typeface="Lato"/>
              </a:rPr>
              <a:t>Su</a:t>
            </a:r>
            <a:r>
              <a:rPr lang="en-GB" dirty="0">
                <a:latin typeface="Lato"/>
              </a:rPr>
              <a:t>pporting Individuals through life events</a:t>
            </a:r>
            <a:r>
              <a:rPr lang="en-GB" b="0" i="0" dirty="0">
                <a:effectLst/>
                <a:latin typeface="Lato"/>
              </a:rPr>
              <a:t> </a:t>
            </a:r>
          </a:p>
          <a:p>
            <a:r>
              <a:rPr lang="en-GB" b="0" i="0" dirty="0">
                <a:effectLst/>
                <a:latin typeface="Lato"/>
              </a:rPr>
              <a:t>Optional Unit, either:</a:t>
            </a:r>
          </a:p>
          <a:p>
            <a:pPr marL="285750" indent="-285750">
              <a:buFont typeface="Arial" panose="020B0604020202020204" pitchFamily="34" charset="0"/>
              <a:buChar char="•"/>
            </a:pPr>
            <a:r>
              <a:rPr lang="en-GB" dirty="0">
                <a:latin typeface="Lato"/>
              </a:rPr>
              <a:t>Creative and therapeutic activities</a:t>
            </a:r>
          </a:p>
          <a:p>
            <a:pPr marL="285750" indent="-285750">
              <a:buFont typeface="Arial" panose="020B0604020202020204" pitchFamily="34" charset="0"/>
              <a:buChar char="•"/>
            </a:pPr>
            <a:r>
              <a:rPr lang="en-GB" b="0" i="0" dirty="0">
                <a:effectLst/>
                <a:latin typeface="Lato"/>
              </a:rPr>
              <a:t>Health promotion campaig</a:t>
            </a:r>
            <a:r>
              <a:rPr lang="en-GB" dirty="0">
                <a:latin typeface="Lato"/>
              </a:rPr>
              <a:t>ns</a:t>
            </a:r>
            <a:endParaRPr lang="en-GB" b="0" i="0" dirty="0">
              <a:effectLst/>
              <a:latin typeface="Lato"/>
            </a:endParaRPr>
          </a:p>
          <a:p>
            <a:r>
              <a:rPr lang="en-GB" b="0" i="0" u="sng" dirty="0">
                <a:effectLst/>
                <a:latin typeface="Lato"/>
              </a:rPr>
              <a:t>Exam Unit:</a:t>
            </a:r>
            <a:r>
              <a:rPr lang="en-GB" b="0" i="0" dirty="0">
                <a:effectLst/>
                <a:latin typeface="Lato"/>
              </a:rPr>
              <a:t> Principles of care in health and social care settings</a:t>
            </a:r>
          </a:p>
          <a:p>
            <a:r>
              <a:rPr lang="en-GB" b="0" i="0" dirty="0">
                <a:effectLst/>
                <a:latin typeface="Lato"/>
              </a:rPr>
              <a:t>The exam is one hour long and involves both short and long answer questions.</a:t>
            </a:r>
          </a:p>
          <a:p>
            <a:r>
              <a:rPr lang="en-GB" b="0" i="0" dirty="0">
                <a:effectLst/>
                <a:latin typeface="Lato"/>
              </a:rPr>
              <a:t>Students starting the course in Year 9 will take the exam in the January of Y11 with the option to retake in the Summer of Year 11.</a:t>
            </a:r>
          </a:p>
          <a:p>
            <a:endParaRPr lang="en-GB" b="0" i="0" dirty="0">
              <a:effectLst/>
              <a:latin typeface="Lato"/>
            </a:endParaRPr>
          </a:p>
          <a:p>
            <a:r>
              <a:rPr lang="en-GB" dirty="0">
                <a:latin typeface="Lato"/>
              </a:rPr>
              <a:t>The three units make up t</a:t>
            </a:r>
            <a:r>
              <a:rPr lang="en-GB" b="0" i="0" dirty="0">
                <a:effectLst/>
                <a:latin typeface="Lato"/>
              </a:rPr>
              <a:t>he final grade, which is awarded at Pass, Merit and Distinction level.</a:t>
            </a:r>
          </a:p>
          <a:p>
            <a:r>
              <a:rPr lang="en-GB" b="0" i="0" dirty="0">
                <a:effectLst/>
                <a:latin typeface="Lato"/>
              </a:rPr>
              <a:t> </a:t>
            </a:r>
          </a:p>
        </p:txBody>
      </p:sp>
      <p:pic>
        <p:nvPicPr>
          <p:cNvPr id="3" name="Audio 2">
            <a:hlinkClick r:id="" action="ppaction://media"/>
            <a:extLst>
              <a:ext uri="{FF2B5EF4-FFF2-40B4-BE49-F238E27FC236}">
                <a16:creationId xmlns:a16="http://schemas.microsoft.com/office/drawing/2014/main" id="{41CC2302-AE38-4894-8357-97CB425D4B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988569869"/>
      </p:ext>
    </p:extLst>
  </p:cSld>
  <p:clrMapOvr>
    <a:masterClrMapping/>
  </p:clrMapOvr>
  <mc:AlternateContent xmlns:mc="http://schemas.openxmlformats.org/markup-compatibility/2006" xmlns:p14="http://schemas.microsoft.com/office/powerpoint/2010/main">
    <mc:Choice Requires="p14">
      <p:transition spd="slow" p14:dur="2000" advTm="12664"/>
    </mc:Choice>
    <mc:Fallback xmlns="">
      <p:transition spd="slow" advTm="12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F154-F8EE-4844-9895-665E4589F110}"/>
              </a:ext>
            </a:extLst>
          </p:cNvPr>
          <p:cNvSpPr>
            <a:spLocks noGrp="1"/>
          </p:cNvSpPr>
          <p:nvPr>
            <p:ph type="title"/>
          </p:nvPr>
        </p:nvSpPr>
        <p:spPr>
          <a:xfrm>
            <a:off x="838199" y="365125"/>
            <a:ext cx="11038367" cy="1325563"/>
          </a:xfrm>
        </p:spPr>
        <p:txBody>
          <a:bodyPr>
            <a:normAutofit/>
          </a:bodyPr>
          <a:lstStyle/>
          <a:p>
            <a:r>
              <a:rPr lang="en-GB" sz="4000" dirty="0"/>
              <a:t>R032 Principles of Care in Health and Social Care Settings </a:t>
            </a:r>
            <a:r>
              <a:rPr lang="en-GB" sz="2800" i="1" dirty="0">
                <a:solidFill>
                  <a:srgbClr val="FF0000"/>
                </a:solidFill>
              </a:rPr>
              <a:t>This is the examined unit</a:t>
            </a:r>
            <a:endParaRPr lang="en-GB" i="1" dirty="0">
              <a:solidFill>
                <a:srgbClr val="FF0000"/>
              </a:solidFill>
            </a:endParaRPr>
          </a:p>
        </p:txBody>
      </p:sp>
      <p:sp>
        <p:nvSpPr>
          <p:cNvPr id="3" name="Content Placeholder 2">
            <a:extLst>
              <a:ext uri="{FF2B5EF4-FFF2-40B4-BE49-F238E27FC236}">
                <a16:creationId xmlns:a16="http://schemas.microsoft.com/office/drawing/2014/main" id="{99D33C69-DA63-4068-8DF6-0F277E147A19}"/>
              </a:ext>
            </a:extLst>
          </p:cNvPr>
          <p:cNvSpPr>
            <a:spLocks noGrp="1"/>
          </p:cNvSpPr>
          <p:nvPr>
            <p:ph idx="1"/>
          </p:nvPr>
        </p:nvSpPr>
        <p:spPr>
          <a:xfrm>
            <a:off x="550325" y="1616150"/>
            <a:ext cx="11038367" cy="2821626"/>
          </a:xfrm>
        </p:spPr>
        <p:txBody>
          <a:bodyPr>
            <a:normAutofit/>
          </a:bodyPr>
          <a:lstStyle/>
          <a:p>
            <a:pPr marL="0" indent="0">
              <a:buNone/>
            </a:pPr>
            <a:r>
              <a:rPr lang="en-GB" sz="2000" dirty="0"/>
              <a:t>In this unit you will learn about the key topics that are important when caring for and protecting people in health and social care.  Topics include:</a:t>
            </a:r>
          </a:p>
          <a:p>
            <a:r>
              <a:rPr lang="en-GB" sz="2000" dirty="0"/>
              <a:t>The rights of service users in HSC</a:t>
            </a:r>
          </a:p>
          <a:p>
            <a:r>
              <a:rPr lang="en-GB" sz="2000" dirty="0"/>
              <a:t>Person centred values</a:t>
            </a:r>
          </a:p>
          <a:p>
            <a:r>
              <a:rPr lang="en-GB" sz="2000" dirty="0"/>
              <a:t>Effective communication in HSC</a:t>
            </a:r>
          </a:p>
          <a:p>
            <a:r>
              <a:rPr lang="en-GB" sz="2000" dirty="0"/>
              <a:t>Protecting service users and service providers in HSC settings</a:t>
            </a:r>
          </a:p>
        </p:txBody>
      </p:sp>
      <p:pic>
        <p:nvPicPr>
          <p:cNvPr id="4" name="Picture 3">
            <a:extLst>
              <a:ext uri="{FF2B5EF4-FFF2-40B4-BE49-F238E27FC236}">
                <a16:creationId xmlns:a16="http://schemas.microsoft.com/office/drawing/2014/main" id="{8C73B8D6-0F55-4EDF-B4F6-9A468D527FB4}"/>
              </a:ext>
            </a:extLst>
          </p:cNvPr>
          <p:cNvPicPr>
            <a:picLocks noChangeAspect="1"/>
          </p:cNvPicPr>
          <p:nvPr/>
        </p:nvPicPr>
        <p:blipFill>
          <a:blip r:embed="rId4"/>
          <a:stretch>
            <a:fillRect/>
          </a:stretch>
        </p:blipFill>
        <p:spPr>
          <a:xfrm>
            <a:off x="6127750" y="5043831"/>
            <a:ext cx="2619375" cy="1743075"/>
          </a:xfrm>
          <a:prstGeom prst="rect">
            <a:avLst/>
          </a:prstGeom>
        </p:spPr>
      </p:pic>
      <p:pic>
        <p:nvPicPr>
          <p:cNvPr id="5" name="Picture 4">
            <a:extLst>
              <a:ext uri="{FF2B5EF4-FFF2-40B4-BE49-F238E27FC236}">
                <a16:creationId xmlns:a16="http://schemas.microsoft.com/office/drawing/2014/main" id="{7A85AB41-CA6C-43BF-9687-72CDB84D56CE}"/>
              </a:ext>
            </a:extLst>
          </p:cNvPr>
          <p:cNvPicPr>
            <a:picLocks noChangeAspect="1"/>
          </p:cNvPicPr>
          <p:nvPr/>
        </p:nvPicPr>
        <p:blipFill>
          <a:blip r:embed="rId5"/>
          <a:stretch>
            <a:fillRect/>
          </a:stretch>
        </p:blipFill>
        <p:spPr>
          <a:xfrm>
            <a:off x="215900" y="5043831"/>
            <a:ext cx="2657475" cy="1724025"/>
          </a:xfrm>
          <a:prstGeom prst="rect">
            <a:avLst/>
          </a:prstGeom>
        </p:spPr>
      </p:pic>
      <p:pic>
        <p:nvPicPr>
          <p:cNvPr id="6" name="Picture 5">
            <a:extLst>
              <a:ext uri="{FF2B5EF4-FFF2-40B4-BE49-F238E27FC236}">
                <a16:creationId xmlns:a16="http://schemas.microsoft.com/office/drawing/2014/main" id="{BB3BBF0D-8988-459D-AF5E-3D2ED44E2DD4}"/>
              </a:ext>
            </a:extLst>
          </p:cNvPr>
          <p:cNvPicPr>
            <a:picLocks noChangeAspect="1"/>
          </p:cNvPicPr>
          <p:nvPr/>
        </p:nvPicPr>
        <p:blipFill>
          <a:blip r:embed="rId6"/>
          <a:stretch>
            <a:fillRect/>
          </a:stretch>
        </p:blipFill>
        <p:spPr>
          <a:xfrm>
            <a:off x="3190875" y="5034305"/>
            <a:ext cx="2619375" cy="1743075"/>
          </a:xfrm>
          <a:prstGeom prst="rect">
            <a:avLst/>
          </a:prstGeom>
        </p:spPr>
      </p:pic>
      <p:pic>
        <p:nvPicPr>
          <p:cNvPr id="8" name="Audio 7">
            <a:hlinkClick r:id="" action="ppaction://media"/>
            <a:extLst>
              <a:ext uri="{FF2B5EF4-FFF2-40B4-BE49-F238E27FC236}">
                <a16:creationId xmlns:a16="http://schemas.microsoft.com/office/drawing/2014/main" id="{47A3EB3E-441B-4ABE-8514-D4DC6039DA8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16189547"/>
      </p:ext>
    </p:extLst>
  </p:cSld>
  <p:clrMapOvr>
    <a:masterClrMapping/>
  </p:clrMapOvr>
  <mc:AlternateContent xmlns:mc="http://schemas.openxmlformats.org/markup-compatibility/2006" xmlns:p14="http://schemas.microsoft.com/office/powerpoint/2010/main">
    <mc:Choice Requires="p14">
      <p:transition spd="slow" p14:dur="2000" advTm="12692"/>
    </mc:Choice>
    <mc:Fallback xmlns="">
      <p:transition spd="slow" advTm="126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1367-CA11-4F1A-B2F2-A95AA5EF1735}"/>
              </a:ext>
            </a:extLst>
          </p:cNvPr>
          <p:cNvSpPr>
            <a:spLocks noGrp="1"/>
          </p:cNvSpPr>
          <p:nvPr>
            <p:ph type="title"/>
          </p:nvPr>
        </p:nvSpPr>
        <p:spPr/>
        <p:txBody>
          <a:bodyPr>
            <a:normAutofit fontScale="90000"/>
          </a:bodyPr>
          <a:lstStyle/>
          <a:p>
            <a:r>
              <a:rPr lang="en-GB" b="1" dirty="0"/>
              <a:t>R033: Supporting Individuals through life events</a:t>
            </a:r>
            <a:br>
              <a:rPr lang="en-GB" dirty="0"/>
            </a:br>
            <a:r>
              <a:rPr lang="en-GB" sz="3600" i="1" dirty="0">
                <a:solidFill>
                  <a:srgbClr val="FF0000"/>
                </a:solidFill>
              </a:rPr>
              <a:t>This is the mandatory coursework unit</a:t>
            </a:r>
            <a:endParaRPr lang="en-GB" dirty="0"/>
          </a:p>
        </p:txBody>
      </p:sp>
      <p:sp>
        <p:nvSpPr>
          <p:cNvPr id="3" name="Content Placeholder 2">
            <a:extLst>
              <a:ext uri="{FF2B5EF4-FFF2-40B4-BE49-F238E27FC236}">
                <a16:creationId xmlns:a16="http://schemas.microsoft.com/office/drawing/2014/main" id="{4BF808FC-D3D3-45D9-8581-265012BAC74E}"/>
              </a:ext>
            </a:extLst>
          </p:cNvPr>
          <p:cNvSpPr>
            <a:spLocks noGrp="1"/>
          </p:cNvSpPr>
          <p:nvPr>
            <p:ph idx="1"/>
          </p:nvPr>
        </p:nvSpPr>
        <p:spPr/>
        <p:txBody>
          <a:bodyPr/>
          <a:lstStyle/>
          <a:p>
            <a:pPr marL="0" indent="0">
              <a:buNone/>
            </a:pPr>
            <a:r>
              <a:rPr lang="en-GB" dirty="0"/>
              <a:t> In this unit you will learn about growth and development through life stages.  You will also learn how to understand the needs of individuals who have been affected by life events and how to recommend support to meet their needs.  Topics include: </a:t>
            </a:r>
          </a:p>
          <a:p>
            <a:r>
              <a:rPr lang="en-GB" dirty="0"/>
              <a:t>Life stages</a:t>
            </a:r>
          </a:p>
          <a:p>
            <a:r>
              <a:rPr lang="en-GB" dirty="0"/>
              <a:t>Impact of life events</a:t>
            </a:r>
          </a:p>
          <a:p>
            <a:r>
              <a:rPr lang="en-GB" dirty="0"/>
              <a:t>Sources of support</a:t>
            </a:r>
          </a:p>
        </p:txBody>
      </p:sp>
      <p:pic>
        <p:nvPicPr>
          <p:cNvPr id="4" name="Picture 3">
            <a:extLst>
              <a:ext uri="{FF2B5EF4-FFF2-40B4-BE49-F238E27FC236}">
                <a16:creationId xmlns:a16="http://schemas.microsoft.com/office/drawing/2014/main" id="{BAA498C3-B9D5-464A-8276-25FBBE5F576E}"/>
              </a:ext>
            </a:extLst>
          </p:cNvPr>
          <p:cNvPicPr>
            <a:picLocks noChangeAspect="1"/>
          </p:cNvPicPr>
          <p:nvPr/>
        </p:nvPicPr>
        <p:blipFill>
          <a:blip r:embed="rId4"/>
          <a:stretch>
            <a:fillRect/>
          </a:stretch>
        </p:blipFill>
        <p:spPr>
          <a:xfrm>
            <a:off x="7799020" y="4749800"/>
            <a:ext cx="2619375" cy="1743075"/>
          </a:xfrm>
          <a:prstGeom prst="rect">
            <a:avLst/>
          </a:prstGeom>
        </p:spPr>
      </p:pic>
      <p:pic>
        <p:nvPicPr>
          <p:cNvPr id="7" name="Audio 6">
            <a:hlinkClick r:id="" action="ppaction://media"/>
            <a:extLst>
              <a:ext uri="{FF2B5EF4-FFF2-40B4-BE49-F238E27FC236}">
                <a16:creationId xmlns:a16="http://schemas.microsoft.com/office/drawing/2014/main" id="{B112DFDE-247E-4484-94EE-3DAB298C90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01128937"/>
      </p:ext>
    </p:extLst>
  </p:cSld>
  <p:clrMapOvr>
    <a:masterClrMapping/>
  </p:clrMapOvr>
  <mc:AlternateContent xmlns:mc="http://schemas.openxmlformats.org/markup-compatibility/2006" xmlns:p14="http://schemas.microsoft.com/office/powerpoint/2010/main">
    <mc:Choice Requires="p14">
      <p:transition spd="slow" p14:dur="2000" advTm="10902"/>
    </mc:Choice>
    <mc:Fallback xmlns="">
      <p:transition spd="slow" advTm="109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C84F2-0FFC-4A1C-BA02-002A4F106595}"/>
              </a:ext>
            </a:extLst>
          </p:cNvPr>
          <p:cNvSpPr>
            <a:spLocks noGrp="1"/>
          </p:cNvSpPr>
          <p:nvPr>
            <p:ph type="title"/>
          </p:nvPr>
        </p:nvSpPr>
        <p:spPr/>
        <p:txBody>
          <a:bodyPr/>
          <a:lstStyle/>
          <a:p>
            <a:r>
              <a:rPr lang="en-GB" dirty="0"/>
              <a:t>R034 Creative and Therapeutic Activities</a:t>
            </a:r>
            <a:br>
              <a:rPr lang="en-GB" dirty="0"/>
            </a:br>
            <a:r>
              <a:rPr lang="en-GB" sz="3200" i="1" dirty="0">
                <a:solidFill>
                  <a:srgbClr val="FF0000"/>
                </a:solidFill>
              </a:rPr>
              <a:t>This is the optional coursework unit</a:t>
            </a:r>
            <a:endParaRPr lang="en-GB" dirty="0"/>
          </a:p>
        </p:txBody>
      </p:sp>
      <p:sp>
        <p:nvSpPr>
          <p:cNvPr id="3" name="Content Placeholder 2">
            <a:extLst>
              <a:ext uri="{FF2B5EF4-FFF2-40B4-BE49-F238E27FC236}">
                <a16:creationId xmlns:a16="http://schemas.microsoft.com/office/drawing/2014/main" id="{491C9A64-959C-4475-BC4D-C967908253C7}"/>
              </a:ext>
            </a:extLst>
          </p:cNvPr>
          <p:cNvSpPr>
            <a:spLocks noGrp="1"/>
          </p:cNvSpPr>
          <p:nvPr>
            <p:ph idx="1"/>
          </p:nvPr>
        </p:nvSpPr>
        <p:spPr>
          <a:xfrm>
            <a:off x="838200" y="1825625"/>
            <a:ext cx="10515600" cy="1325563"/>
          </a:xfrm>
        </p:spPr>
        <p:txBody>
          <a:bodyPr/>
          <a:lstStyle/>
          <a:p>
            <a:pPr marL="0" indent="0">
              <a:buNone/>
            </a:pPr>
            <a:r>
              <a:rPr lang="en-GB" dirty="0"/>
              <a:t>In this unit you will research therapies and learn how they can benefit people.  You will also learn about the benefits of creative activities and you will plan and deliver a creative activity to a group or individual.</a:t>
            </a:r>
          </a:p>
          <a:p>
            <a:endParaRPr lang="en-GB" dirty="0"/>
          </a:p>
        </p:txBody>
      </p:sp>
      <p:sp>
        <p:nvSpPr>
          <p:cNvPr id="6" name="AutoShape 2" descr="Cartoon Stages of Growth Character Man and Woman. Vector Stock Vector -  Illustration of character, life: 136177091">
            <a:extLst>
              <a:ext uri="{FF2B5EF4-FFF2-40B4-BE49-F238E27FC236}">
                <a16:creationId xmlns:a16="http://schemas.microsoft.com/office/drawing/2014/main" id="{C67B15D7-BF84-4B79-998D-D62990472B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2115FE9D-B9FA-45B8-B442-DC26A4033322}"/>
              </a:ext>
            </a:extLst>
          </p:cNvPr>
          <p:cNvSpPr txBox="1">
            <a:spLocks/>
          </p:cNvSpPr>
          <p:nvPr/>
        </p:nvSpPr>
        <p:spPr>
          <a:xfrm>
            <a:off x="852672" y="3276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R035 Health promotion campaigns</a:t>
            </a:r>
            <a:br>
              <a:rPr lang="en-GB" dirty="0"/>
            </a:br>
            <a:r>
              <a:rPr lang="en-GB" sz="3200" i="1" dirty="0">
                <a:solidFill>
                  <a:srgbClr val="FF0000"/>
                </a:solidFill>
              </a:rPr>
              <a:t>This is the optional coursework unit</a:t>
            </a:r>
            <a:endParaRPr lang="en-GB" dirty="0"/>
          </a:p>
        </p:txBody>
      </p:sp>
      <p:sp>
        <p:nvSpPr>
          <p:cNvPr id="10" name="AutoShape 2" descr="Cartoon Stages of Growth Character Man and Woman. Vector Stock Vector -  Illustration of character, life: 136177091">
            <a:extLst>
              <a:ext uri="{FF2B5EF4-FFF2-40B4-BE49-F238E27FC236}">
                <a16:creationId xmlns:a16="http://schemas.microsoft.com/office/drawing/2014/main" id="{7D15B30C-4C48-404A-AED9-D60D1B8ECB5E}"/>
              </a:ext>
            </a:extLst>
          </p:cNvPr>
          <p:cNvSpPr>
            <a:spLocks noChangeAspect="1" noChangeArrowheads="1"/>
          </p:cNvSpPr>
          <p:nvPr/>
        </p:nvSpPr>
        <p:spPr bwMode="auto">
          <a:xfrm>
            <a:off x="5958072" y="6188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Content Placeholder 2">
            <a:extLst>
              <a:ext uri="{FF2B5EF4-FFF2-40B4-BE49-F238E27FC236}">
                <a16:creationId xmlns:a16="http://schemas.microsoft.com/office/drawing/2014/main" id="{3BE41F55-E430-43B6-9928-537D53D493C3}"/>
              </a:ext>
            </a:extLst>
          </p:cNvPr>
          <p:cNvSpPr txBox="1">
            <a:spLocks/>
          </p:cNvSpPr>
          <p:nvPr/>
        </p:nvSpPr>
        <p:spPr>
          <a:xfrm>
            <a:off x="852672" y="4727575"/>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this unit you will research health promotion campaigns and learn about their benefits to society.  You will also plan and deliver your own health promotion campaign</a:t>
            </a:r>
          </a:p>
          <a:p>
            <a:endParaRPr lang="en-GB" dirty="0"/>
          </a:p>
        </p:txBody>
      </p:sp>
      <p:pic>
        <p:nvPicPr>
          <p:cNvPr id="4" name="Picture 3">
            <a:extLst>
              <a:ext uri="{FF2B5EF4-FFF2-40B4-BE49-F238E27FC236}">
                <a16:creationId xmlns:a16="http://schemas.microsoft.com/office/drawing/2014/main" id="{822D9555-118F-4B1C-A918-7222B887E82C}"/>
              </a:ext>
            </a:extLst>
          </p:cNvPr>
          <p:cNvPicPr>
            <a:picLocks noChangeAspect="1"/>
          </p:cNvPicPr>
          <p:nvPr/>
        </p:nvPicPr>
        <p:blipFill>
          <a:blip r:embed="rId4"/>
          <a:stretch>
            <a:fillRect/>
          </a:stretch>
        </p:blipFill>
        <p:spPr>
          <a:xfrm>
            <a:off x="10289328" y="3286125"/>
            <a:ext cx="1764630" cy="1470524"/>
          </a:xfrm>
          <a:prstGeom prst="rect">
            <a:avLst/>
          </a:prstGeom>
        </p:spPr>
      </p:pic>
      <p:pic>
        <p:nvPicPr>
          <p:cNvPr id="7" name="Picture 6">
            <a:extLst>
              <a:ext uri="{FF2B5EF4-FFF2-40B4-BE49-F238E27FC236}">
                <a16:creationId xmlns:a16="http://schemas.microsoft.com/office/drawing/2014/main" id="{ECBECCE9-4175-4270-A1AE-4D32F48FE1FA}"/>
              </a:ext>
            </a:extLst>
          </p:cNvPr>
          <p:cNvPicPr>
            <a:picLocks noChangeAspect="1"/>
          </p:cNvPicPr>
          <p:nvPr/>
        </p:nvPicPr>
        <p:blipFill>
          <a:blip r:embed="rId5"/>
          <a:stretch>
            <a:fillRect/>
          </a:stretch>
        </p:blipFill>
        <p:spPr>
          <a:xfrm>
            <a:off x="10074444" y="342901"/>
            <a:ext cx="1979514" cy="1482724"/>
          </a:xfrm>
          <a:prstGeom prst="rect">
            <a:avLst/>
          </a:prstGeom>
        </p:spPr>
      </p:pic>
      <p:pic>
        <p:nvPicPr>
          <p:cNvPr id="12" name="Audio 11">
            <a:hlinkClick r:id="" action="ppaction://media"/>
            <a:extLst>
              <a:ext uri="{FF2B5EF4-FFF2-40B4-BE49-F238E27FC236}">
                <a16:creationId xmlns:a16="http://schemas.microsoft.com/office/drawing/2014/main" id="{47198F10-B470-4AEB-9076-FA470BCF49A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424816288"/>
      </p:ext>
    </p:extLst>
  </p:cSld>
  <p:clrMapOvr>
    <a:masterClrMapping/>
  </p:clrMapOvr>
  <mc:AlternateContent xmlns:mc="http://schemas.openxmlformats.org/markup-compatibility/2006" xmlns:p14="http://schemas.microsoft.com/office/powerpoint/2010/main">
    <mc:Choice Requires="p14">
      <p:transition spd="slow" p14:dur="2000" advTm="19073"/>
    </mc:Choice>
    <mc:Fallback xmlns="">
      <p:transition spd="slow" advTm="190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34884-A08B-43B1-930C-703A8E578EC0}"/>
              </a:ext>
            </a:extLst>
          </p:cNvPr>
          <p:cNvSpPr>
            <a:spLocks noGrp="1"/>
          </p:cNvSpPr>
          <p:nvPr>
            <p:ph type="title"/>
          </p:nvPr>
        </p:nvSpPr>
        <p:spPr>
          <a:xfrm>
            <a:off x="838200" y="365126"/>
            <a:ext cx="6332621" cy="770656"/>
          </a:xfrm>
          <a:solidFill>
            <a:srgbClr val="92D050"/>
          </a:solidFill>
        </p:spPr>
        <p:txBody>
          <a:bodyPr/>
          <a:lstStyle/>
          <a:p>
            <a:r>
              <a:rPr lang="en-GB" dirty="0"/>
              <a:t>What will I study In Year 9?</a:t>
            </a:r>
          </a:p>
        </p:txBody>
      </p:sp>
      <p:sp>
        <p:nvSpPr>
          <p:cNvPr id="3" name="Content Placeholder 2">
            <a:extLst>
              <a:ext uri="{FF2B5EF4-FFF2-40B4-BE49-F238E27FC236}">
                <a16:creationId xmlns:a16="http://schemas.microsoft.com/office/drawing/2014/main" id="{C4331781-A20E-4E68-A09B-007DB0A3C644}"/>
              </a:ext>
            </a:extLst>
          </p:cNvPr>
          <p:cNvSpPr>
            <a:spLocks noGrp="1"/>
          </p:cNvSpPr>
          <p:nvPr>
            <p:ph idx="1"/>
          </p:nvPr>
        </p:nvSpPr>
        <p:spPr/>
        <p:txBody>
          <a:bodyPr/>
          <a:lstStyle/>
          <a:p>
            <a:pPr marL="0" indent="0">
              <a:buNone/>
            </a:pPr>
            <a:r>
              <a:rPr lang="en-GB" dirty="0"/>
              <a:t>Year 9 is all about building a solid knowledge of what Health and Social Care is and creating a firm understanding of  the different settings, users and professional involved.  Students will have the opportunity to  complete  two practical courses, these are:</a:t>
            </a:r>
          </a:p>
          <a:p>
            <a:r>
              <a:rPr lang="en-GB" dirty="0"/>
              <a:t>First Aid – students complete a module on basic first aid and then will have the opportunity to  achieve a first aid qualification.</a:t>
            </a:r>
          </a:p>
          <a:p>
            <a:pPr marL="0" indent="0">
              <a:buNone/>
            </a:pPr>
            <a:endParaRPr lang="en-GB" dirty="0"/>
          </a:p>
          <a:p>
            <a:r>
              <a:rPr lang="en-GB" dirty="0"/>
              <a:t>BSL – Students will complete a basic British sign language course so they are able to understand the basics of sign language as a way to communicate.</a:t>
            </a:r>
          </a:p>
        </p:txBody>
      </p:sp>
      <p:pic>
        <p:nvPicPr>
          <p:cNvPr id="4" name="Picture 3">
            <a:extLst>
              <a:ext uri="{FF2B5EF4-FFF2-40B4-BE49-F238E27FC236}">
                <a16:creationId xmlns:a16="http://schemas.microsoft.com/office/drawing/2014/main" id="{C5545293-F227-4476-8E80-49F7E49876CB}"/>
              </a:ext>
            </a:extLst>
          </p:cNvPr>
          <p:cNvPicPr>
            <a:picLocks noChangeAspect="1"/>
          </p:cNvPicPr>
          <p:nvPr/>
        </p:nvPicPr>
        <p:blipFill>
          <a:blip r:embed="rId4"/>
          <a:stretch>
            <a:fillRect/>
          </a:stretch>
        </p:blipFill>
        <p:spPr>
          <a:xfrm>
            <a:off x="9250681" y="3888607"/>
            <a:ext cx="1063592" cy="1063592"/>
          </a:xfrm>
          <a:prstGeom prst="rect">
            <a:avLst/>
          </a:prstGeom>
        </p:spPr>
      </p:pic>
      <p:pic>
        <p:nvPicPr>
          <p:cNvPr id="5" name="Picture 4">
            <a:extLst>
              <a:ext uri="{FF2B5EF4-FFF2-40B4-BE49-F238E27FC236}">
                <a16:creationId xmlns:a16="http://schemas.microsoft.com/office/drawing/2014/main" id="{38D096BA-6D96-4986-8198-4DF6E8190657}"/>
              </a:ext>
            </a:extLst>
          </p:cNvPr>
          <p:cNvPicPr>
            <a:picLocks noChangeAspect="1"/>
          </p:cNvPicPr>
          <p:nvPr/>
        </p:nvPicPr>
        <p:blipFill>
          <a:blip r:embed="rId5"/>
          <a:stretch>
            <a:fillRect/>
          </a:stretch>
        </p:blipFill>
        <p:spPr>
          <a:xfrm>
            <a:off x="8659528" y="5674150"/>
            <a:ext cx="2245898" cy="1005626"/>
          </a:xfrm>
          <a:prstGeom prst="rect">
            <a:avLst/>
          </a:prstGeom>
        </p:spPr>
      </p:pic>
      <p:pic>
        <p:nvPicPr>
          <p:cNvPr id="11" name="Audio 10">
            <a:hlinkClick r:id="" action="ppaction://media"/>
            <a:extLst>
              <a:ext uri="{FF2B5EF4-FFF2-40B4-BE49-F238E27FC236}">
                <a16:creationId xmlns:a16="http://schemas.microsoft.com/office/drawing/2014/main" id="{A6D09D99-4DD5-4602-9C29-A97B8F89CF0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754846607"/>
      </p:ext>
    </p:extLst>
  </p:cSld>
  <p:clrMapOvr>
    <a:masterClrMapping/>
  </p:clrMapOvr>
  <mc:AlternateContent xmlns:mc="http://schemas.openxmlformats.org/markup-compatibility/2006" xmlns:p14="http://schemas.microsoft.com/office/powerpoint/2010/main">
    <mc:Choice Requires="p14">
      <p:transition spd="slow" p14:dur="2000" advTm="19412"/>
    </mc:Choice>
    <mc:Fallback xmlns="">
      <p:transition spd="slow" advTm="19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2466-AE54-456C-A94C-400572C0A128}"/>
              </a:ext>
            </a:extLst>
          </p:cNvPr>
          <p:cNvSpPr>
            <a:spLocks noGrp="1"/>
          </p:cNvSpPr>
          <p:nvPr>
            <p:ph type="title"/>
          </p:nvPr>
        </p:nvSpPr>
        <p:spPr>
          <a:xfrm>
            <a:off x="3590489" y="616794"/>
            <a:ext cx="4818776" cy="935169"/>
          </a:xfrm>
          <a:solidFill>
            <a:schemeClr val="accent4">
              <a:lumMod val="60000"/>
              <a:lumOff val="40000"/>
            </a:schemeClr>
          </a:solidFill>
        </p:spPr>
        <p:txBody>
          <a:bodyPr>
            <a:normAutofit/>
          </a:bodyPr>
          <a:lstStyle/>
          <a:p>
            <a:pPr algn="ctr"/>
            <a:r>
              <a:rPr lang="en-GB" sz="4800" b="1" dirty="0">
                <a:solidFill>
                  <a:srgbClr val="0070C0"/>
                </a:solidFill>
              </a:rPr>
              <a:t>Post 16 Options</a:t>
            </a:r>
          </a:p>
        </p:txBody>
      </p:sp>
      <p:sp>
        <p:nvSpPr>
          <p:cNvPr id="3" name="Content Placeholder 2">
            <a:extLst>
              <a:ext uri="{FF2B5EF4-FFF2-40B4-BE49-F238E27FC236}">
                <a16:creationId xmlns:a16="http://schemas.microsoft.com/office/drawing/2014/main" id="{844C9B4C-5996-455D-8267-378C76FF3959}"/>
              </a:ext>
            </a:extLst>
          </p:cNvPr>
          <p:cNvSpPr>
            <a:spLocks noGrp="1"/>
          </p:cNvSpPr>
          <p:nvPr>
            <p:ph idx="1"/>
          </p:nvPr>
        </p:nvSpPr>
        <p:spPr>
          <a:xfrm>
            <a:off x="838200" y="1825625"/>
            <a:ext cx="10515600" cy="2352092"/>
          </a:xfrm>
        </p:spPr>
        <p:txBody>
          <a:bodyPr>
            <a:normAutofit lnSpcReduction="10000"/>
          </a:bodyPr>
          <a:lstStyle/>
          <a:p>
            <a:pPr marL="0" indent="0">
              <a:buNone/>
            </a:pPr>
            <a:r>
              <a:rPr lang="en-GB" dirty="0"/>
              <a:t>At John Masefield we offer the Cambridge Technical Award in Health and Social Care which is equivalent to one A-Level.  If you have studied Health and Social Care in KS4 you will find the transition to the Technical Award a smooth process as you will build on what you have already learnt.  The Technical award is linked to many university courses and apprenticeships in this sector. </a:t>
            </a:r>
          </a:p>
        </p:txBody>
      </p:sp>
      <p:pic>
        <p:nvPicPr>
          <p:cNvPr id="4" name="Picture 3">
            <a:extLst>
              <a:ext uri="{FF2B5EF4-FFF2-40B4-BE49-F238E27FC236}">
                <a16:creationId xmlns:a16="http://schemas.microsoft.com/office/drawing/2014/main" id="{4DC85B71-E3D5-4F8F-A47F-1E07BC42C33D}"/>
              </a:ext>
            </a:extLst>
          </p:cNvPr>
          <p:cNvPicPr>
            <a:picLocks noChangeAspect="1"/>
          </p:cNvPicPr>
          <p:nvPr/>
        </p:nvPicPr>
        <p:blipFill>
          <a:blip r:embed="rId4"/>
          <a:stretch>
            <a:fillRect/>
          </a:stretch>
        </p:blipFill>
        <p:spPr>
          <a:xfrm>
            <a:off x="4865528" y="3993771"/>
            <a:ext cx="1924050" cy="1924050"/>
          </a:xfrm>
          <a:prstGeom prst="rect">
            <a:avLst/>
          </a:prstGeom>
        </p:spPr>
      </p:pic>
      <p:pic>
        <p:nvPicPr>
          <p:cNvPr id="9" name="Audio 8">
            <a:hlinkClick r:id="" action="ppaction://media"/>
            <a:extLst>
              <a:ext uri="{FF2B5EF4-FFF2-40B4-BE49-F238E27FC236}">
                <a16:creationId xmlns:a16="http://schemas.microsoft.com/office/drawing/2014/main" id="{9992D27D-7807-4D44-8330-351F22CBB3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10500022"/>
      </p:ext>
    </p:extLst>
  </p:cSld>
  <p:clrMapOvr>
    <a:masterClrMapping/>
  </p:clrMapOvr>
  <mc:AlternateContent xmlns:mc="http://schemas.openxmlformats.org/markup-compatibility/2006" xmlns:p14="http://schemas.microsoft.com/office/powerpoint/2010/main">
    <mc:Choice Requires="p14">
      <p:transition spd="slow" p14:dur="2000" advTm="21372"/>
    </mc:Choice>
    <mc:Fallback xmlns="">
      <p:transition spd="slow" advTm="21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6D718BAF2CE04580638BB8375C5127" ma:contentTypeVersion="4" ma:contentTypeDescription="Create a new document." ma:contentTypeScope="" ma:versionID="5456058ec8ac5f340bdcf3d92f7f2a6f">
  <xsd:schema xmlns:xsd="http://www.w3.org/2001/XMLSchema" xmlns:xs="http://www.w3.org/2001/XMLSchema" xmlns:p="http://schemas.microsoft.com/office/2006/metadata/properties" xmlns:ns2="d680a996-2d68-401e-8e8a-220b06f051a5" targetNamespace="http://schemas.microsoft.com/office/2006/metadata/properties" ma:root="true" ma:fieldsID="c73c46876db8e4fdb651148061bdf120" ns2:_="">
    <xsd:import namespace="d680a996-2d68-401e-8e8a-220b06f051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80a996-2d68-401e-8e8a-220b06f05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65A557-6D75-4D06-9181-F62B78F81F6A}">
  <ds:schemaRefs>
    <ds:schemaRef ds:uri="http://schemas.microsoft.com/sharepoint/v3/contenttype/forms"/>
  </ds:schemaRefs>
</ds:datastoreItem>
</file>

<file path=customXml/itemProps2.xml><?xml version="1.0" encoding="utf-8"?>
<ds:datastoreItem xmlns:ds="http://schemas.openxmlformats.org/officeDocument/2006/customXml" ds:itemID="{0129109C-ACA3-4AA3-A13A-0709724158EE}">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d680a996-2d68-401e-8e8a-220b06f051a5"/>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A2388645-BD9F-4BDF-896B-8457EF89C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80a996-2d68-401e-8e8a-220b06f05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TotalTime>
  <Words>825</Words>
  <Application>Microsoft Office PowerPoint</Application>
  <PresentationFormat>Widescreen</PresentationFormat>
  <Paragraphs>55</Paragraphs>
  <Slides>9</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Lato</vt:lpstr>
      <vt:lpstr>Office Theme</vt:lpstr>
      <vt:lpstr>PowerPoint Presentation</vt:lpstr>
      <vt:lpstr>What is Health and Social Care?</vt:lpstr>
      <vt:lpstr>  About three million people in the UK work in the health and social care sector - the equivalent to one in every 10 people. Demand for both health and social care is liable to continue to rise due to the ageing population, and so will play a very important role within the UK society. With this, there will be a greater demand for people to work in these roles.  </vt:lpstr>
      <vt:lpstr>PowerPoint Presentation</vt:lpstr>
      <vt:lpstr>R032 Principles of Care in Health and Social Care Settings This is the examined unit</vt:lpstr>
      <vt:lpstr>R033: Supporting Individuals through life events This is the mandatory coursework unit</vt:lpstr>
      <vt:lpstr>R034 Creative and Therapeutic Activities This is the optional coursework unit</vt:lpstr>
      <vt:lpstr>What will I study In Year 9?</vt:lpstr>
      <vt:lpstr>Post 16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Woolley</dc:creator>
  <cp:lastModifiedBy>D Sutcliffe</cp:lastModifiedBy>
  <cp:revision>24</cp:revision>
  <dcterms:created xsi:type="dcterms:W3CDTF">2020-12-11T14:33:02Z</dcterms:created>
  <dcterms:modified xsi:type="dcterms:W3CDTF">2023-01-05T15:31:32Z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0x010100716D718BAF2CE04580638BB8375C5127</vt:lpwstr>
  </property>
</Properties>
</file>